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8" r:id="rId4"/>
  </p:sldMasterIdLst>
  <p:notesMasterIdLst>
    <p:notesMasterId r:id="rId89"/>
  </p:notesMasterIdLst>
  <p:handoutMasterIdLst>
    <p:handoutMasterId r:id="rId90"/>
  </p:handoutMasterIdLst>
  <p:sldIdLst>
    <p:sldId id="410" r:id="rId5"/>
    <p:sldId id="383" r:id="rId6"/>
    <p:sldId id="413" r:id="rId7"/>
    <p:sldId id="391" r:id="rId8"/>
    <p:sldId id="412" r:id="rId9"/>
    <p:sldId id="414" r:id="rId10"/>
    <p:sldId id="510" r:id="rId11"/>
    <p:sldId id="452" r:id="rId12"/>
    <p:sldId id="453" r:id="rId13"/>
    <p:sldId id="454" r:id="rId14"/>
    <p:sldId id="455" r:id="rId15"/>
    <p:sldId id="456" r:id="rId16"/>
    <p:sldId id="457" r:id="rId17"/>
    <p:sldId id="458" r:id="rId18"/>
    <p:sldId id="511" r:id="rId19"/>
    <p:sldId id="512" r:id="rId20"/>
    <p:sldId id="513" r:id="rId21"/>
    <p:sldId id="459" r:id="rId22"/>
    <p:sldId id="514" r:id="rId23"/>
    <p:sldId id="515" r:id="rId24"/>
    <p:sldId id="461" r:id="rId25"/>
    <p:sldId id="460" r:id="rId26"/>
    <p:sldId id="508" r:id="rId27"/>
    <p:sldId id="442" r:id="rId28"/>
    <p:sldId id="443" r:id="rId29"/>
    <p:sldId id="444" r:id="rId30"/>
    <p:sldId id="445" r:id="rId31"/>
    <p:sldId id="446" r:id="rId32"/>
    <p:sldId id="447" r:id="rId33"/>
    <p:sldId id="448" r:id="rId34"/>
    <p:sldId id="449" r:id="rId35"/>
    <p:sldId id="509" r:id="rId36"/>
    <p:sldId id="441" r:id="rId37"/>
    <p:sldId id="432" r:id="rId38"/>
    <p:sldId id="417" r:id="rId39"/>
    <p:sldId id="418" r:id="rId40"/>
    <p:sldId id="419" r:id="rId41"/>
    <p:sldId id="420" r:id="rId42"/>
    <p:sldId id="425" r:id="rId43"/>
    <p:sldId id="421" r:id="rId44"/>
    <p:sldId id="476" r:id="rId45"/>
    <p:sldId id="422" r:id="rId46"/>
    <p:sldId id="478" r:id="rId47"/>
    <p:sldId id="480" r:id="rId48"/>
    <p:sldId id="481" r:id="rId49"/>
    <p:sldId id="486" r:id="rId50"/>
    <p:sldId id="485" r:id="rId51"/>
    <p:sldId id="516" r:id="rId52"/>
    <p:sldId id="487" r:id="rId53"/>
    <p:sldId id="488" r:id="rId54"/>
    <p:sldId id="482" r:id="rId55"/>
    <p:sldId id="483" r:id="rId56"/>
    <p:sldId id="484" r:id="rId57"/>
    <p:sldId id="489" r:id="rId58"/>
    <p:sldId id="494" r:id="rId59"/>
    <p:sldId id="517" r:id="rId60"/>
    <p:sldId id="477" r:id="rId61"/>
    <p:sldId id="423" r:id="rId62"/>
    <p:sldId id="475" r:id="rId63"/>
    <p:sldId id="495" r:id="rId64"/>
    <p:sldId id="440" r:id="rId65"/>
    <p:sldId id="496" r:id="rId66"/>
    <p:sldId id="463" r:id="rId67"/>
    <p:sldId id="464" r:id="rId68"/>
    <p:sldId id="466" r:id="rId69"/>
    <p:sldId id="467" r:id="rId70"/>
    <p:sldId id="468" r:id="rId71"/>
    <p:sldId id="469" r:id="rId72"/>
    <p:sldId id="470" r:id="rId73"/>
    <p:sldId id="497" r:id="rId74"/>
    <p:sldId id="498" r:id="rId75"/>
    <p:sldId id="479" r:id="rId76"/>
    <p:sldId id="499" r:id="rId77"/>
    <p:sldId id="500" r:id="rId78"/>
    <p:sldId id="501" r:id="rId79"/>
    <p:sldId id="502" r:id="rId80"/>
    <p:sldId id="503" r:id="rId81"/>
    <p:sldId id="504" r:id="rId82"/>
    <p:sldId id="505" r:id="rId83"/>
    <p:sldId id="506" r:id="rId84"/>
    <p:sldId id="507" r:id="rId85"/>
    <p:sldId id="462" r:id="rId86"/>
    <p:sldId id="474" r:id="rId87"/>
    <p:sldId id="439"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29CE03-DD93-8233-2E31-71A0C13A188E}" v="4" dt="2025-03-18T19:32:11.700"/>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notesMaster" Target="notesMasters/notesMaster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commentAuthors" Target="commentAuthors.xml"/><Relationship Id="rId9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8/10/relationships/authors" Target="author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48A99-77E2-4500-AB80-FE4D9FD31F69}"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3FC8320C-8A75-463A-8950-13EF89FC7CEA}">
      <dgm:prSet phldrT="[Text]" custT="1"/>
      <dgm:spPr/>
      <dgm:t>
        <a:bodyPr/>
        <a:lstStyle/>
        <a:p>
          <a:pPr algn="l"/>
          <a:endParaRPr lang="en-US" sz="2000" b="0">
            <a:latin typeface="Times New Roman" panose="02020603050405020304" pitchFamily="18" charset="0"/>
            <a:cs typeface="Times New Roman" panose="02020603050405020304" pitchFamily="18" charset="0"/>
          </a:endParaRPr>
        </a:p>
        <a:p>
          <a:pPr algn="l"/>
          <a:r>
            <a:rPr lang="en-US" sz="2000" b="0">
              <a:latin typeface="Times New Roman" panose="02020603050405020304" pitchFamily="18" charset="0"/>
              <a:cs typeface="Times New Roman" panose="02020603050405020304" pitchFamily="18" charset="0"/>
            </a:rPr>
            <a:t>Identify and Analyze Student Vocabulary Needs </a:t>
          </a:r>
        </a:p>
        <a:p>
          <a:pPr algn="l"/>
          <a:endParaRPr lang="en-US" sz="2400" b="0">
            <a:latin typeface="Times New Roman" panose="02020603050405020304" pitchFamily="18" charset="0"/>
            <a:cs typeface="Times New Roman" panose="02020603050405020304" pitchFamily="18" charset="0"/>
          </a:endParaRPr>
        </a:p>
      </dgm:t>
    </dgm:pt>
    <dgm:pt modelId="{DC813695-CE63-4C8E-94DF-A388330125BE}" type="parTrans" cxnId="{9510F4A6-E676-4B1F-8642-60879CF11A2A}">
      <dgm:prSet/>
      <dgm:spPr/>
      <dgm:t>
        <a:bodyPr/>
        <a:lstStyle/>
        <a:p>
          <a:endParaRPr lang="en-US"/>
        </a:p>
      </dgm:t>
    </dgm:pt>
    <dgm:pt modelId="{480FB52E-C3E1-4BCC-B0A8-35D973A1B486}" type="sibTrans" cxnId="{9510F4A6-E676-4B1F-8642-60879CF11A2A}">
      <dgm:prSet/>
      <dgm:spPr/>
      <dgm:t>
        <a:bodyPr/>
        <a:lstStyle/>
        <a:p>
          <a:endParaRPr lang="en-US"/>
        </a:p>
      </dgm:t>
    </dgm:pt>
    <dgm:pt modelId="{F4B8585E-E9DA-4921-951E-D245C1406685}">
      <dgm:prSet phldrT="[Text]" custT="1"/>
      <dgm:spPr/>
      <dgm:t>
        <a:bodyPr/>
        <a:lstStyle/>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Generate Personalized and Adaptive Educational Games  Using RAG</a:t>
          </a:r>
        </a:p>
        <a:p>
          <a:endParaRPr lang="en-US" sz="2400">
            <a:latin typeface="Times New Roman" panose="02020603050405020304" pitchFamily="18" charset="0"/>
            <a:cs typeface="Times New Roman" panose="02020603050405020304" pitchFamily="18" charset="0"/>
          </a:endParaRPr>
        </a:p>
      </dgm:t>
    </dgm:pt>
    <dgm:pt modelId="{58BF8256-BEEB-4500-A4AB-57206E874DC4}" type="parTrans" cxnId="{7786468F-E624-4FC1-A396-EEA2A3573C5A}">
      <dgm:prSet/>
      <dgm:spPr/>
      <dgm:t>
        <a:bodyPr/>
        <a:lstStyle/>
        <a:p>
          <a:endParaRPr lang="en-US"/>
        </a:p>
      </dgm:t>
    </dgm:pt>
    <dgm:pt modelId="{4424D678-170C-42DE-B279-E31CD6A7D46F}" type="sibTrans" cxnId="{7786468F-E624-4FC1-A396-EEA2A3573C5A}">
      <dgm:prSet/>
      <dgm:spPr/>
      <dgm:t>
        <a:bodyPr/>
        <a:lstStyle/>
        <a:p>
          <a:endParaRPr lang="en-US"/>
        </a:p>
      </dgm:t>
    </dgm:pt>
    <dgm:pt modelId="{C5EEEF34-B3C2-44BE-99B2-CAF817C06641}">
      <dgm:prSet phldrT="[Text]" custT="1"/>
      <dgm:spPr/>
      <dgm:t>
        <a:bodyPr/>
        <a:lstStyle/>
        <a:p>
          <a:endParaRPr lang="en-US" sz="2000">
            <a:latin typeface="Times New Roman" panose="02020603050405020304" pitchFamily="18" charset="0"/>
            <a:cs typeface="Times New Roman" panose="02020603050405020304" pitchFamily="18" charset="0"/>
          </a:endParaRPr>
        </a:p>
        <a:p>
          <a:r>
            <a:rPr lang="en-US" sz="2000">
              <a:latin typeface="Times New Roman" panose="02020603050405020304" pitchFamily="18" charset="0"/>
              <a:cs typeface="Times New Roman" panose="02020603050405020304" pitchFamily="18" charset="0"/>
            </a:rPr>
            <a:t>Implement Real-Time Feedback And Hints Using RAG </a:t>
          </a:r>
        </a:p>
        <a:p>
          <a:endParaRPr lang="en-US" sz="2000">
            <a:latin typeface="Times New Roman" panose="02020603050405020304" pitchFamily="18" charset="0"/>
            <a:cs typeface="Times New Roman" panose="02020603050405020304" pitchFamily="18" charset="0"/>
          </a:endParaRPr>
        </a:p>
      </dgm:t>
    </dgm:pt>
    <dgm:pt modelId="{05D88CAA-9DBA-4283-8621-2D930A6C3227}" type="parTrans" cxnId="{CF98730E-7A88-40DA-AA4C-10BA5A566599}">
      <dgm:prSet/>
      <dgm:spPr/>
      <dgm:t>
        <a:bodyPr/>
        <a:lstStyle/>
        <a:p>
          <a:endParaRPr lang="en-US"/>
        </a:p>
      </dgm:t>
    </dgm:pt>
    <dgm:pt modelId="{86302F0D-83A6-487C-B354-0963A6EE9EAE}" type="sibTrans" cxnId="{CF98730E-7A88-40DA-AA4C-10BA5A566599}">
      <dgm:prSet/>
      <dgm:spPr/>
      <dgm:t>
        <a:bodyPr/>
        <a:lstStyle/>
        <a:p>
          <a:endParaRPr lang="en-US"/>
        </a:p>
      </dgm:t>
    </dgm:pt>
    <dgm:pt modelId="{988350AF-4351-4AE4-A969-15CD47223E24}" type="pres">
      <dgm:prSet presAssocID="{5E148A99-77E2-4500-AB80-FE4D9FD31F69}" presName="Name0" presStyleCnt="0">
        <dgm:presLayoutVars>
          <dgm:chMax val="7"/>
          <dgm:chPref val="7"/>
          <dgm:dir/>
        </dgm:presLayoutVars>
      </dgm:prSet>
      <dgm:spPr/>
    </dgm:pt>
    <dgm:pt modelId="{BD79467E-DEB9-4109-A514-8CFA4304D339}" type="pres">
      <dgm:prSet presAssocID="{5E148A99-77E2-4500-AB80-FE4D9FD31F69}" presName="Name1" presStyleCnt="0"/>
      <dgm:spPr/>
    </dgm:pt>
    <dgm:pt modelId="{9E839F06-FE26-4356-A3A1-414D2F2ADD85}" type="pres">
      <dgm:prSet presAssocID="{5E148A99-77E2-4500-AB80-FE4D9FD31F69}" presName="cycle" presStyleCnt="0"/>
      <dgm:spPr/>
    </dgm:pt>
    <dgm:pt modelId="{F1A2647B-C5D6-456F-A96D-C093213AF9C9}" type="pres">
      <dgm:prSet presAssocID="{5E148A99-77E2-4500-AB80-FE4D9FD31F69}" presName="srcNode" presStyleLbl="node1" presStyleIdx="0" presStyleCnt="3"/>
      <dgm:spPr/>
    </dgm:pt>
    <dgm:pt modelId="{B6B94BB6-EE6E-41DF-88D1-5119CD31C17D}" type="pres">
      <dgm:prSet presAssocID="{5E148A99-77E2-4500-AB80-FE4D9FD31F69}" presName="conn" presStyleLbl="parChTrans1D2" presStyleIdx="0" presStyleCnt="1"/>
      <dgm:spPr/>
    </dgm:pt>
    <dgm:pt modelId="{AC62D5CA-8EB1-41D7-BDC4-7F8BAF40BFF1}" type="pres">
      <dgm:prSet presAssocID="{5E148A99-77E2-4500-AB80-FE4D9FD31F69}" presName="extraNode" presStyleLbl="node1" presStyleIdx="0" presStyleCnt="3"/>
      <dgm:spPr/>
    </dgm:pt>
    <dgm:pt modelId="{249423C0-B8DF-42BB-8BBC-109222363937}" type="pres">
      <dgm:prSet presAssocID="{5E148A99-77E2-4500-AB80-FE4D9FD31F69}" presName="dstNode" presStyleLbl="node1" presStyleIdx="0" presStyleCnt="3"/>
      <dgm:spPr/>
    </dgm:pt>
    <dgm:pt modelId="{59CF5190-DB2C-433B-A977-8AAD92227E2F}" type="pres">
      <dgm:prSet presAssocID="{3FC8320C-8A75-463A-8950-13EF89FC7CEA}" presName="text_1" presStyleLbl="node1" presStyleIdx="0" presStyleCnt="3" custScaleX="97799" custScaleY="91313" custLinFactNeighborX="1519" custLinFactNeighborY="3125">
        <dgm:presLayoutVars>
          <dgm:bulletEnabled val="1"/>
        </dgm:presLayoutVars>
      </dgm:prSet>
      <dgm:spPr/>
    </dgm:pt>
    <dgm:pt modelId="{13549C3D-5CAE-4CE6-B2E5-DF8A9C72FBCF}" type="pres">
      <dgm:prSet presAssocID="{3FC8320C-8A75-463A-8950-13EF89FC7CEA}" presName="accent_1" presStyleCnt="0"/>
      <dgm:spPr/>
    </dgm:pt>
    <dgm:pt modelId="{1ACEA53D-A284-4A03-8C52-537716C29403}" type="pres">
      <dgm:prSet presAssocID="{3FC8320C-8A75-463A-8950-13EF89FC7CEA}" presName="accentRepeatNode" presStyleLbl="solidFgAcc1" presStyleIdx="0" presStyleCnt="3" custScaleX="82431" custScaleY="80142"/>
      <dgm:spPr/>
    </dgm:pt>
    <dgm:pt modelId="{2755AF6E-35D4-45F4-8058-660B020E5BB4}" type="pres">
      <dgm:prSet presAssocID="{F4B8585E-E9DA-4921-951E-D245C1406685}" presName="text_2" presStyleLbl="node1" presStyleIdx="1" presStyleCnt="3" custScaleY="82765">
        <dgm:presLayoutVars>
          <dgm:bulletEnabled val="1"/>
        </dgm:presLayoutVars>
      </dgm:prSet>
      <dgm:spPr/>
    </dgm:pt>
    <dgm:pt modelId="{BDCE143A-BD37-4C80-AA0E-5A390F1CDBAB}" type="pres">
      <dgm:prSet presAssocID="{F4B8585E-E9DA-4921-951E-D245C1406685}" presName="accent_2" presStyleCnt="0"/>
      <dgm:spPr/>
    </dgm:pt>
    <dgm:pt modelId="{69A5CB7A-0609-46F8-9B4B-5A7C9B7DFEE4}" type="pres">
      <dgm:prSet presAssocID="{F4B8585E-E9DA-4921-951E-D245C1406685}" presName="accentRepeatNode" presStyleLbl="solidFgAcc1" presStyleIdx="1" presStyleCnt="3" custScaleX="84731" custScaleY="83138"/>
      <dgm:spPr/>
    </dgm:pt>
    <dgm:pt modelId="{A4A42111-8C9C-4449-84C6-F696B49DC843}" type="pres">
      <dgm:prSet presAssocID="{C5EEEF34-B3C2-44BE-99B2-CAF817C06641}" presName="text_3" presStyleLbl="node1" presStyleIdx="2" presStyleCnt="3" custScaleY="111119">
        <dgm:presLayoutVars>
          <dgm:bulletEnabled val="1"/>
        </dgm:presLayoutVars>
      </dgm:prSet>
      <dgm:spPr/>
    </dgm:pt>
    <dgm:pt modelId="{597A11E0-94B7-4D7D-96E0-B070A0F845AC}" type="pres">
      <dgm:prSet presAssocID="{C5EEEF34-B3C2-44BE-99B2-CAF817C06641}" presName="accent_3" presStyleCnt="0"/>
      <dgm:spPr/>
    </dgm:pt>
    <dgm:pt modelId="{50480E5E-6F56-41E5-9DEE-F31F3FBCA27A}" type="pres">
      <dgm:prSet presAssocID="{C5EEEF34-B3C2-44BE-99B2-CAF817C06641}" presName="accentRepeatNode" presStyleLbl="solidFgAcc1" presStyleIdx="2" presStyleCnt="3" custScaleX="90665" custScaleY="88719" custLinFactNeighborX="8034" custLinFactNeighborY="2052"/>
      <dgm:spPr/>
    </dgm:pt>
  </dgm:ptLst>
  <dgm:cxnLst>
    <dgm:cxn modelId="{CF98730E-7A88-40DA-AA4C-10BA5A566599}" srcId="{5E148A99-77E2-4500-AB80-FE4D9FD31F69}" destId="{C5EEEF34-B3C2-44BE-99B2-CAF817C06641}" srcOrd="2" destOrd="0" parTransId="{05D88CAA-9DBA-4283-8621-2D930A6C3227}" sibTransId="{86302F0D-83A6-487C-B354-0963A6EE9EAE}"/>
    <dgm:cxn modelId="{E8E8B959-3625-4AB0-A9A5-4C2BFB5EC4E7}" type="presOf" srcId="{C5EEEF34-B3C2-44BE-99B2-CAF817C06641}" destId="{A4A42111-8C9C-4449-84C6-F696B49DC843}" srcOrd="0" destOrd="0" presId="urn:microsoft.com/office/officeart/2008/layout/VerticalCurvedList"/>
    <dgm:cxn modelId="{5B2DD27B-4D01-44E2-B751-4B11579CEA2D}" type="presOf" srcId="{480FB52E-C3E1-4BCC-B0A8-35D973A1B486}" destId="{B6B94BB6-EE6E-41DF-88D1-5119CD31C17D}" srcOrd="0" destOrd="0" presId="urn:microsoft.com/office/officeart/2008/layout/VerticalCurvedList"/>
    <dgm:cxn modelId="{FD705F81-149C-4588-B493-D24273F9E315}" type="presOf" srcId="{3FC8320C-8A75-463A-8950-13EF89FC7CEA}" destId="{59CF5190-DB2C-433B-A977-8AAD92227E2F}" srcOrd="0" destOrd="0" presId="urn:microsoft.com/office/officeart/2008/layout/VerticalCurvedList"/>
    <dgm:cxn modelId="{7786468F-E624-4FC1-A396-EEA2A3573C5A}" srcId="{5E148A99-77E2-4500-AB80-FE4D9FD31F69}" destId="{F4B8585E-E9DA-4921-951E-D245C1406685}" srcOrd="1" destOrd="0" parTransId="{58BF8256-BEEB-4500-A4AB-57206E874DC4}" sibTransId="{4424D678-170C-42DE-B279-E31CD6A7D46F}"/>
    <dgm:cxn modelId="{9510F4A6-E676-4B1F-8642-60879CF11A2A}" srcId="{5E148A99-77E2-4500-AB80-FE4D9FD31F69}" destId="{3FC8320C-8A75-463A-8950-13EF89FC7CEA}" srcOrd="0" destOrd="0" parTransId="{DC813695-CE63-4C8E-94DF-A388330125BE}" sibTransId="{480FB52E-C3E1-4BCC-B0A8-35D973A1B486}"/>
    <dgm:cxn modelId="{F03BCFD4-288D-4CD8-A1E8-EF6A288A6416}" type="presOf" srcId="{F4B8585E-E9DA-4921-951E-D245C1406685}" destId="{2755AF6E-35D4-45F4-8058-660B020E5BB4}" srcOrd="0" destOrd="0" presId="urn:microsoft.com/office/officeart/2008/layout/VerticalCurvedList"/>
    <dgm:cxn modelId="{58F1F8DB-E466-4866-8AF8-4A04F414E915}" type="presOf" srcId="{5E148A99-77E2-4500-AB80-FE4D9FD31F69}" destId="{988350AF-4351-4AE4-A969-15CD47223E24}" srcOrd="0" destOrd="0" presId="urn:microsoft.com/office/officeart/2008/layout/VerticalCurvedList"/>
    <dgm:cxn modelId="{11297252-2262-4DD9-BC88-701E735A5EBB}" type="presParOf" srcId="{988350AF-4351-4AE4-A969-15CD47223E24}" destId="{BD79467E-DEB9-4109-A514-8CFA4304D339}" srcOrd="0" destOrd="0" presId="urn:microsoft.com/office/officeart/2008/layout/VerticalCurvedList"/>
    <dgm:cxn modelId="{D3397CEE-B15F-464E-97AC-615A4439A0B8}" type="presParOf" srcId="{BD79467E-DEB9-4109-A514-8CFA4304D339}" destId="{9E839F06-FE26-4356-A3A1-414D2F2ADD85}" srcOrd="0" destOrd="0" presId="urn:microsoft.com/office/officeart/2008/layout/VerticalCurvedList"/>
    <dgm:cxn modelId="{8B3AF06A-2524-4DD8-A90E-09BFC26EB13C}" type="presParOf" srcId="{9E839F06-FE26-4356-A3A1-414D2F2ADD85}" destId="{F1A2647B-C5D6-456F-A96D-C093213AF9C9}" srcOrd="0" destOrd="0" presId="urn:microsoft.com/office/officeart/2008/layout/VerticalCurvedList"/>
    <dgm:cxn modelId="{CFF05802-0C76-44EA-9D8B-3BBDC43EC617}" type="presParOf" srcId="{9E839F06-FE26-4356-A3A1-414D2F2ADD85}" destId="{B6B94BB6-EE6E-41DF-88D1-5119CD31C17D}" srcOrd="1" destOrd="0" presId="urn:microsoft.com/office/officeart/2008/layout/VerticalCurvedList"/>
    <dgm:cxn modelId="{E247BCD8-DBD5-4DED-9C3A-F69EC5C88B9E}" type="presParOf" srcId="{9E839F06-FE26-4356-A3A1-414D2F2ADD85}" destId="{AC62D5CA-8EB1-41D7-BDC4-7F8BAF40BFF1}" srcOrd="2" destOrd="0" presId="urn:microsoft.com/office/officeart/2008/layout/VerticalCurvedList"/>
    <dgm:cxn modelId="{C6A0DC5A-FFDE-4D33-AA79-A280C0D48A38}" type="presParOf" srcId="{9E839F06-FE26-4356-A3A1-414D2F2ADD85}" destId="{249423C0-B8DF-42BB-8BBC-109222363937}" srcOrd="3" destOrd="0" presId="urn:microsoft.com/office/officeart/2008/layout/VerticalCurvedList"/>
    <dgm:cxn modelId="{7CC2E30C-E936-4465-B3AF-F8F58E408ED9}" type="presParOf" srcId="{BD79467E-DEB9-4109-A514-8CFA4304D339}" destId="{59CF5190-DB2C-433B-A977-8AAD92227E2F}" srcOrd="1" destOrd="0" presId="urn:microsoft.com/office/officeart/2008/layout/VerticalCurvedList"/>
    <dgm:cxn modelId="{6AB6239E-EF41-43C9-A641-65C805E97030}" type="presParOf" srcId="{BD79467E-DEB9-4109-A514-8CFA4304D339}" destId="{13549C3D-5CAE-4CE6-B2E5-DF8A9C72FBCF}" srcOrd="2" destOrd="0" presId="urn:microsoft.com/office/officeart/2008/layout/VerticalCurvedList"/>
    <dgm:cxn modelId="{4D79086D-C18B-4237-9132-A1BCD19F5934}" type="presParOf" srcId="{13549C3D-5CAE-4CE6-B2E5-DF8A9C72FBCF}" destId="{1ACEA53D-A284-4A03-8C52-537716C29403}" srcOrd="0" destOrd="0" presId="urn:microsoft.com/office/officeart/2008/layout/VerticalCurvedList"/>
    <dgm:cxn modelId="{460129C2-4A1D-4DD8-9945-9D6F251CA27F}" type="presParOf" srcId="{BD79467E-DEB9-4109-A514-8CFA4304D339}" destId="{2755AF6E-35D4-45F4-8058-660B020E5BB4}" srcOrd="3" destOrd="0" presId="urn:microsoft.com/office/officeart/2008/layout/VerticalCurvedList"/>
    <dgm:cxn modelId="{4B837493-8CD0-4E63-A716-90C9669CCB26}" type="presParOf" srcId="{BD79467E-DEB9-4109-A514-8CFA4304D339}" destId="{BDCE143A-BD37-4C80-AA0E-5A390F1CDBAB}" srcOrd="4" destOrd="0" presId="urn:microsoft.com/office/officeart/2008/layout/VerticalCurvedList"/>
    <dgm:cxn modelId="{7287A2C5-16B7-47EE-A41C-3EA8C6BFE225}" type="presParOf" srcId="{BDCE143A-BD37-4C80-AA0E-5A390F1CDBAB}" destId="{69A5CB7A-0609-46F8-9B4B-5A7C9B7DFEE4}" srcOrd="0" destOrd="0" presId="urn:microsoft.com/office/officeart/2008/layout/VerticalCurvedList"/>
    <dgm:cxn modelId="{D0240389-4686-4A2A-B758-595B3283698C}" type="presParOf" srcId="{BD79467E-DEB9-4109-A514-8CFA4304D339}" destId="{A4A42111-8C9C-4449-84C6-F696B49DC843}" srcOrd="5" destOrd="0" presId="urn:microsoft.com/office/officeart/2008/layout/VerticalCurvedList"/>
    <dgm:cxn modelId="{80120838-16E1-45EF-AF50-F77CF5BE6728}" type="presParOf" srcId="{BD79467E-DEB9-4109-A514-8CFA4304D339}" destId="{597A11E0-94B7-4D7D-96E0-B070A0F845AC}" srcOrd="6" destOrd="0" presId="urn:microsoft.com/office/officeart/2008/layout/VerticalCurvedList"/>
    <dgm:cxn modelId="{49B8D22B-AD43-48D7-ADB6-C467356C3C23}" type="presParOf" srcId="{597A11E0-94B7-4D7D-96E0-B070A0F845AC}" destId="{50480E5E-6F56-41E5-9DEE-F31F3FBCA27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4BB6-EE6E-41DF-88D1-5119CD31C17D}">
      <dsp:nvSpPr>
        <dsp:cNvPr id="0" name=""/>
        <dsp:cNvSpPr/>
      </dsp:nvSpPr>
      <dsp:spPr>
        <a:xfrm>
          <a:off x="-5700115" y="-872515"/>
          <a:ext cx="6786402" cy="6786402"/>
        </a:xfrm>
        <a:prstGeom prst="blockArc">
          <a:avLst>
            <a:gd name="adj1" fmla="val 18900000"/>
            <a:gd name="adj2" fmla="val 2700000"/>
            <a:gd name="adj3" fmla="val 31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5190-DB2C-433B-A977-8AAD92227E2F}">
      <dsp:nvSpPr>
        <dsp:cNvPr id="0" name=""/>
        <dsp:cNvSpPr/>
      </dsp:nvSpPr>
      <dsp:spPr>
        <a:xfrm>
          <a:off x="880139" y="579440"/>
          <a:ext cx="6774426" cy="9206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endParaRPr lang="en-US" sz="2000" b="0" kern="1200">
            <a:latin typeface="Times New Roman" panose="02020603050405020304" pitchFamily="18" charset="0"/>
            <a:cs typeface="Times New Roman" panose="02020603050405020304" pitchFamily="18" charset="0"/>
          </a:endParaRPr>
        </a:p>
        <a:p>
          <a:pPr marL="0" lvl="0" indent="0" algn="l" defTabSz="889000">
            <a:lnSpc>
              <a:spcPct val="90000"/>
            </a:lnSpc>
            <a:spcBef>
              <a:spcPct val="0"/>
            </a:spcBef>
            <a:spcAft>
              <a:spcPct val="35000"/>
            </a:spcAft>
            <a:buNone/>
          </a:pPr>
          <a:r>
            <a:rPr lang="en-US" sz="2000" b="0" kern="1200">
              <a:latin typeface="Times New Roman" panose="02020603050405020304" pitchFamily="18" charset="0"/>
              <a:cs typeface="Times New Roman" panose="02020603050405020304" pitchFamily="18" charset="0"/>
            </a:rPr>
            <a:t>Identify and Analyze Student Vocabulary Needs </a:t>
          </a:r>
        </a:p>
        <a:p>
          <a:pPr marL="0" lvl="0" indent="0" algn="l" defTabSz="889000">
            <a:lnSpc>
              <a:spcPct val="90000"/>
            </a:lnSpc>
            <a:spcBef>
              <a:spcPct val="0"/>
            </a:spcBef>
            <a:spcAft>
              <a:spcPct val="35000"/>
            </a:spcAft>
            <a:buNone/>
          </a:pPr>
          <a:endParaRPr lang="en-US" sz="2400" b="0" kern="1200">
            <a:latin typeface="Times New Roman" panose="02020603050405020304" pitchFamily="18" charset="0"/>
            <a:cs typeface="Times New Roman" panose="02020603050405020304" pitchFamily="18" charset="0"/>
          </a:endParaRPr>
        </a:p>
      </dsp:txBody>
      <dsp:txXfrm>
        <a:off x="880139" y="579440"/>
        <a:ext cx="6774426" cy="920685"/>
      </dsp:txXfrm>
    </dsp:sp>
    <dsp:sp modelId="{1ACEA53D-A284-4A03-8C52-537716C29403}">
      <dsp:nvSpPr>
        <dsp:cNvPr id="0" name=""/>
        <dsp:cNvSpPr/>
      </dsp:nvSpPr>
      <dsp:spPr>
        <a:xfrm>
          <a:off x="179233" y="503242"/>
          <a:ext cx="1038913" cy="10100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55AF6E-35D4-45F4-8058-660B020E5BB4}">
      <dsp:nvSpPr>
        <dsp:cNvPr id="0" name=""/>
        <dsp:cNvSpPr/>
      </dsp:nvSpPr>
      <dsp:spPr>
        <a:xfrm>
          <a:off x="1065197" y="2103436"/>
          <a:ext cx="6560379" cy="8344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endParaRPr lang="en-US" sz="2000" kern="1200">
            <a:latin typeface="Times New Roman" panose="02020603050405020304" pitchFamily="18" charset="0"/>
            <a:cs typeface="Times New Roman" panose="02020603050405020304" pitchFamily="18" charset="0"/>
          </a:endParaRPr>
        </a:p>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Generate Personalized and Adaptive Educational Games  Using RAG</a:t>
          </a:r>
        </a:p>
        <a:p>
          <a:pPr marL="0" lvl="0" indent="0" algn="l" defTabSz="889000">
            <a:lnSpc>
              <a:spcPct val="90000"/>
            </a:lnSpc>
            <a:spcBef>
              <a:spcPct val="0"/>
            </a:spcBef>
            <a:spcAft>
              <a:spcPct val="35000"/>
            </a:spcAft>
            <a:buNone/>
          </a:pPr>
          <a:endParaRPr lang="en-US" sz="2400" kern="1200">
            <a:latin typeface="Times New Roman" panose="02020603050405020304" pitchFamily="18" charset="0"/>
            <a:cs typeface="Times New Roman" panose="02020603050405020304" pitchFamily="18" charset="0"/>
          </a:endParaRPr>
        </a:p>
      </dsp:txBody>
      <dsp:txXfrm>
        <a:off x="1065197" y="2103436"/>
        <a:ext cx="6560379" cy="834498"/>
      </dsp:txXfrm>
    </dsp:sp>
    <dsp:sp modelId="{69A5CB7A-0609-46F8-9B4B-5A7C9B7DFEE4}">
      <dsp:nvSpPr>
        <dsp:cNvPr id="0" name=""/>
        <dsp:cNvSpPr/>
      </dsp:nvSpPr>
      <dsp:spPr>
        <a:xfrm>
          <a:off x="531247" y="1996773"/>
          <a:ext cx="1067901" cy="10478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42111-8C9C-4449-84C6-F696B49DC843}">
      <dsp:nvSpPr>
        <dsp:cNvPr id="0" name=""/>
        <dsp:cNvSpPr/>
      </dsp:nvSpPr>
      <dsp:spPr>
        <a:xfrm>
          <a:off x="698690" y="3472904"/>
          <a:ext cx="6926886" cy="1120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endParaRPr lang="en-US" sz="2000" kern="1200">
            <a:latin typeface="Times New Roman" panose="02020603050405020304" pitchFamily="18" charset="0"/>
            <a:cs typeface="Times New Roman" panose="02020603050405020304" pitchFamily="18" charset="0"/>
          </a:endParaRPr>
        </a:p>
        <a:p>
          <a:pPr marL="0" lvl="0" indent="0" algn="l" defTabSz="889000">
            <a:lnSpc>
              <a:spcPct val="90000"/>
            </a:lnSpc>
            <a:spcBef>
              <a:spcPct val="0"/>
            </a:spcBef>
            <a:spcAft>
              <a:spcPct val="35000"/>
            </a:spcAft>
            <a:buNone/>
          </a:pPr>
          <a:r>
            <a:rPr lang="en-US" sz="2000" kern="1200">
              <a:latin typeface="Times New Roman" panose="02020603050405020304" pitchFamily="18" charset="0"/>
              <a:cs typeface="Times New Roman" panose="02020603050405020304" pitchFamily="18" charset="0"/>
            </a:rPr>
            <a:t>Implement Real-Time Feedback And Hints Using RAG </a:t>
          </a:r>
        </a:p>
        <a:p>
          <a:pPr marL="0" lvl="0" indent="0" algn="l" defTabSz="889000">
            <a:lnSpc>
              <a:spcPct val="90000"/>
            </a:lnSpc>
            <a:spcBef>
              <a:spcPct val="0"/>
            </a:spcBef>
            <a:spcAft>
              <a:spcPct val="35000"/>
            </a:spcAft>
            <a:buNone/>
          </a:pPr>
          <a:endParaRPr lang="en-US" sz="2000" kern="1200">
            <a:latin typeface="Times New Roman" panose="02020603050405020304" pitchFamily="18" charset="0"/>
            <a:cs typeface="Times New Roman" panose="02020603050405020304" pitchFamily="18" charset="0"/>
          </a:endParaRPr>
        </a:p>
      </dsp:txBody>
      <dsp:txXfrm>
        <a:off x="698690" y="3472904"/>
        <a:ext cx="6926886" cy="1120384"/>
      </dsp:txXfrm>
    </dsp:sp>
    <dsp:sp modelId="{50480E5E-6F56-41E5-9DEE-F31F3FBCA27A}">
      <dsp:nvSpPr>
        <dsp:cNvPr id="0" name=""/>
        <dsp:cNvSpPr/>
      </dsp:nvSpPr>
      <dsp:spPr>
        <a:xfrm>
          <a:off x="228601" y="3499877"/>
          <a:ext cx="1142689" cy="11181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3/18/2025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3/18/2025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proposal presentation of our research project, "AI-enabled Intelligent Assistant to Improve Reading and Comprehension Skills in English Language</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a:p>
        </p:txBody>
      </p:sp>
    </p:spTree>
    <p:extLst>
      <p:ext uri="{BB962C8B-B14F-4D97-AF65-F5344CB8AC3E}">
        <p14:creationId xmlns:p14="http://schemas.microsoft.com/office/powerpoint/2010/main" val="23237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Personalization of Content Generation</a:t>
            </a:r>
            <a:r>
              <a:rPr lang="en-US"/>
              <a:t>:</a:t>
            </a:r>
          </a:p>
          <a:p>
            <a:r>
              <a:rPr lang="en-US" b="1"/>
              <a:t>Ensure Accuracy of Word Definitions</a:t>
            </a:r>
            <a:r>
              <a:rPr lang="en-US"/>
              <a:t>: </a:t>
            </a:r>
          </a:p>
          <a:p>
            <a:r>
              <a:rPr lang="en-US" b="1"/>
              <a:t>Chatbot Game</a:t>
            </a:r>
            <a:r>
              <a:rPr lang="en-US"/>
              <a:t>:</a:t>
            </a:r>
          </a:p>
          <a:p>
            <a:endParaRPr lang="en-US"/>
          </a:p>
          <a:p>
            <a:r>
              <a:rPr lang="en-US" err="1"/>
              <a:t>Thease</a:t>
            </a:r>
            <a:r>
              <a:rPr lang="en-US"/>
              <a:t> data set convert to chunks</a:t>
            </a:r>
          </a:p>
          <a:p>
            <a:endParaRPr lang="en-US"/>
          </a:p>
          <a:p>
            <a:r>
              <a:rPr lang="en-US"/>
              <a:t>After these chunks convert embedding </a:t>
            </a:r>
            <a:r>
              <a:rPr lang="en-US" err="1"/>
              <a:t>usinng</a:t>
            </a:r>
            <a:r>
              <a:rPr lang="en-US"/>
              <a:t> embedding model in </a:t>
            </a:r>
            <a:r>
              <a:rPr lang="en-US" err="1"/>
              <a:t>hagging</a:t>
            </a:r>
            <a:r>
              <a:rPr lang="en-US"/>
              <a:t> face</a:t>
            </a:r>
          </a:p>
          <a:p>
            <a:endParaRPr lang="en-US"/>
          </a:p>
          <a:p>
            <a:r>
              <a:rPr lang="en-US"/>
              <a:t>After </a:t>
            </a:r>
            <a:r>
              <a:rPr lang="en-US" err="1"/>
              <a:t>thease</a:t>
            </a:r>
            <a:r>
              <a:rPr lang="en-US"/>
              <a:t> numerical values stored in pinecone vector database </a:t>
            </a:r>
          </a:p>
          <a:p>
            <a:endParaRPr lang="en-US"/>
          </a:p>
          <a:p>
            <a:r>
              <a:rPr lang="en-US"/>
              <a:t>When system or user request things .it also convert to embedding and search similarity</a:t>
            </a:r>
          </a:p>
          <a:p>
            <a:endParaRPr lang="en-US"/>
          </a:p>
          <a:p>
            <a:r>
              <a:rPr lang="en-US"/>
              <a:t>After return similar values and this values combined with prompt and system request and input to </a:t>
            </a:r>
            <a:r>
              <a:rPr lang="en-US" err="1"/>
              <a:t>llm</a:t>
            </a:r>
            <a:r>
              <a:rPr lang="en-US"/>
              <a:t> </a:t>
            </a:r>
          </a:p>
          <a:p>
            <a:endParaRPr lang="en-US"/>
          </a:p>
          <a:p>
            <a:r>
              <a:rPr lang="en-US"/>
              <a:t>There 3 types of challenge games </a:t>
            </a:r>
          </a:p>
          <a:p>
            <a:r>
              <a:rPr lang="en-US"/>
              <a:t>One is word association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Which word shares a similar meaning or context given word</a:t>
            </a:r>
          </a:p>
          <a:p>
            <a:endParaRPr lang="en-US"/>
          </a:p>
          <a:p>
            <a:r>
              <a:rPr lang="en-US"/>
              <a:t>guess the word according to given hint and  check word spellings</a:t>
            </a:r>
          </a:p>
          <a:p>
            <a:endParaRPr lang="en-US"/>
          </a:p>
          <a:p>
            <a:r>
              <a:rPr lang="en-US"/>
              <a:t>word describing game ,the player describe the word with out using word and related word</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107825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13</a:t>
            </a:fld>
            <a:endParaRPr lang="en-US"/>
          </a:p>
        </p:txBody>
      </p:sp>
    </p:spTree>
    <p:extLst>
      <p:ext uri="{BB962C8B-B14F-4D97-AF65-F5344CB8AC3E}">
        <p14:creationId xmlns:p14="http://schemas.microsoft.com/office/powerpoint/2010/main" val="15801583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35961552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098E-55FB-076D-579B-727C0ADD2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5DAA6-080B-A2D9-19F3-05A548948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0759F-6146-EBD8-6FF9-1B7D68431280}"/>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96EBA3B5-D6C6-90D4-3B34-B8EB1A2F3B1F}"/>
              </a:ext>
            </a:extLst>
          </p:cNvPr>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581608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CC3C-8D9E-4FA9-89C9-83F965BE1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2F45-AF74-CA60-1E25-9056DE5A1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6CF6-247C-2B44-BBDB-1AE611F2A0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2358A22-581D-A6F1-0540-CE65F8725151}"/>
              </a:ext>
            </a:extLst>
          </p:cNvPr>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839349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DBF1-C49A-D049-4C91-B51D2E1AE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62122-0EEE-8680-8B6C-2418EA326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9398C-C85B-09D2-2D30-5696B61B36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D8187D-CBE7-8CF6-CC5A-7A8F9EB118D1}"/>
              </a:ext>
            </a:extLst>
          </p:cNvPr>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3363394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894723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7DF862-45DF-4E5B-EB9F-C432B5FCE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56E63-C003-AC3B-BAD0-6DB98D4C2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0C511-1952-989F-ACC6-7F5F150E153B}"/>
              </a:ext>
            </a:extLst>
          </p:cNvPr>
          <p:cNvSpPr>
            <a:spLocks noGrp="1"/>
          </p:cNvSpPr>
          <p:nvPr>
            <p:ph type="body" idx="1"/>
          </p:nvPr>
        </p:nvSpPr>
        <p:spPr/>
        <p:txBody>
          <a:bodyPr/>
          <a:lstStyle/>
          <a:p>
            <a:r>
              <a:rPr lang="en-US"/>
              <a:t>Time spent on each round.</a:t>
            </a:r>
          </a:p>
          <a:p>
            <a:r>
              <a:rPr lang="en-US"/>
              <a:t>How often they need clarification questions.</a:t>
            </a:r>
          </a:p>
          <a:p>
            <a:r>
              <a:rPr lang="en-US"/>
              <a:t>Whether they are quick to guess or take their time.</a:t>
            </a:r>
          </a:p>
          <a:p>
            <a:r>
              <a:rPr lang="en-US"/>
              <a:t>also get user preferences</a:t>
            </a:r>
          </a:p>
          <a:p>
            <a:r>
              <a:rPr lang="en-US"/>
              <a:t>Tracking Conversations: </a:t>
            </a:r>
            <a:r>
              <a:rPr lang="en-US" err="1"/>
              <a:t>LangChain</a:t>
            </a:r>
            <a:r>
              <a:rPr lang="en-US"/>
              <a:t> can store user queries and AI responses in a database or file system (like SQLite or PostgreSQL), allowing for easy retrieval of past conversations with metadata (e.g., timestamps, user IDs).</a:t>
            </a:r>
          </a:p>
        </p:txBody>
      </p:sp>
      <p:sp>
        <p:nvSpPr>
          <p:cNvPr id="4" name="Slide Number Placeholder 3">
            <a:extLst>
              <a:ext uri="{FF2B5EF4-FFF2-40B4-BE49-F238E27FC236}">
                <a16:creationId xmlns:a16="http://schemas.microsoft.com/office/drawing/2014/main" id="{3481E876-51E9-0696-9BE4-4F08D964EB17}"/>
              </a:ext>
            </a:extLst>
          </p:cNvPr>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26222480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DF603F-D289-5A22-AAB0-761E1CB76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207C60-9092-2E06-3514-033609674C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DF8722-1FBA-8572-6946-B71C8AFDD9D8}"/>
              </a:ext>
            </a:extLst>
          </p:cNvPr>
          <p:cNvSpPr>
            <a:spLocks noGrp="1"/>
          </p:cNvSpPr>
          <p:nvPr>
            <p:ph type="body" idx="1"/>
          </p:nvPr>
        </p:nvSpPr>
        <p:spPr/>
        <p:txBody>
          <a:bodyPr/>
          <a:lstStyle/>
          <a:p>
            <a:r>
              <a:rPr lang="en-US"/>
              <a:t>Time spent on each round.</a:t>
            </a:r>
          </a:p>
          <a:p>
            <a:r>
              <a:rPr lang="en-US"/>
              <a:t>How often they need clarification questions.</a:t>
            </a:r>
          </a:p>
          <a:p>
            <a:r>
              <a:rPr lang="en-US"/>
              <a:t>Whether they are quick to guess or take their time.</a:t>
            </a:r>
          </a:p>
          <a:p>
            <a:r>
              <a:rPr lang="en-US"/>
              <a:t>also get user preferences</a:t>
            </a:r>
          </a:p>
          <a:p>
            <a:r>
              <a:rPr lang="en-US"/>
              <a:t>Tracking Conversations: </a:t>
            </a:r>
            <a:r>
              <a:rPr lang="en-US" err="1"/>
              <a:t>LangChain</a:t>
            </a:r>
            <a:r>
              <a:rPr lang="en-US"/>
              <a:t> can store user queries and AI responses in a database or file system (like SQLite or PostgreSQL), allowing for easy retrieval of past conversations with metadata (e.g., timestamps, user IDs).</a:t>
            </a:r>
          </a:p>
        </p:txBody>
      </p:sp>
      <p:sp>
        <p:nvSpPr>
          <p:cNvPr id="4" name="Slide Number Placeholder 3">
            <a:extLst>
              <a:ext uri="{FF2B5EF4-FFF2-40B4-BE49-F238E27FC236}">
                <a16:creationId xmlns:a16="http://schemas.microsoft.com/office/drawing/2014/main" id="{AD4DEC59-BA37-126C-AF15-B682C82F64EE}"/>
              </a:ext>
            </a:extLst>
          </p:cNvPr>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1488404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team </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3402325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839703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22688864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1678344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3268603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a:p>
        </p:txBody>
      </p:sp>
    </p:spTree>
    <p:extLst>
      <p:ext uri="{BB962C8B-B14F-4D97-AF65-F5344CB8AC3E}">
        <p14:creationId xmlns:p14="http://schemas.microsoft.com/office/powerpoint/2010/main" val="3124835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13098527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31</a:t>
            </a:fld>
            <a:endParaRPr lang="en-US"/>
          </a:p>
        </p:txBody>
      </p:sp>
    </p:spTree>
    <p:extLst>
      <p:ext uri="{BB962C8B-B14F-4D97-AF65-F5344CB8AC3E}">
        <p14:creationId xmlns:p14="http://schemas.microsoft.com/office/powerpoint/2010/main" val="1264834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My name is S. A. D. S. Kumarathunga. I’m responsible for ..</a:t>
            </a:r>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a:p>
        </p:txBody>
      </p:sp>
    </p:spTree>
    <p:extLst>
      <p:ext uri="{BB962C8B-B14F-4D97-AF65-F5344CB8AC3E}">
        <p14:creationId xmlns:p14="http://schemas.microsoft.com/office/powerpoint/2010/main" val="1368834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exactly are advanced comprehension skills? </a:t>
            </a:r>
          </a:p>
          <a:p>
            <a:r>
              <a:rPr lang="en-US"/>
              <a:t>They go beyond simply understanding the words on a page. </a:t>
            </a:r>
          </a:p>
          <a:p>
            <a:r>
              <a:rPr lang="en-US"/>
              <a:t>Advanced comprehension involves grasping the implied meaning of a text, evaluating and analyzing the content, and applying critical thinking. </a:t>
            </a:r>
          </a:p>
          <a:p>
            <a:r>
              <a:rPr lang="en-US"/>
              <a:t>These skills include making inferences and deductions, connecting different parts of the text, applying background knowledge, identifying the main idea, important facts, and supporting details, summarizing, and generating as well as asking insightful questions. </a:t>
            </a:r>
          </a:p>
          <a:p>
            <a:r>
              <a:rPr lang="en-US"/>
              <a:t>Developing these skills is essential for deep, meaningful engagement with any text.</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a:p>
        </p:txBody>
      </p:sp>
    </p:spTree>
    <p:extLst>
      <p:ext uri="{BB962C8B-B14F-4D97-AF65-F5344CB8AC3E}">
        <p14:creationId xmlns:p14="http://schemas.microsoft.com/office/powerpoint/2010/main" val="150886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develop an AI-driven system that  personalizes content and activities  based on the user's skill level and interests</a:t>
            </a:r>
          </a:p>
          <a:p>
            <a:r>
              <a:rPr lang="en-US"/>
              <a:t>This system will help users to improve their English reading and comprehension abilities. </a:t>
            </a:r>
          </a:p>
          <a:p>
            <a:r>
              <a:rPr lang="en-US"/>
              <a:t>By leveraging cutting-edge AI technologies, we aim to create a dynamic, engaging, and effective learning experience tailored to each individual's needs.</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222924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challenge in English education today is the lack of dynamically adaptable content that can adjust to the varying needs of learners. </a:t>
            </a:r>
          </a:p>
          <a:p>
            <a:r>
              <a:rPr lang="en-US"/>
              <a:t>Also, another significant challenge is that, there are no tools capable of evaluating answers for essay-type questions.</a:t>
            </a:r>
          </a:p>
          <a:p>
            <a:r>
              <a:rPr lang="en-US"/>
              <a:t>Which means students have to wait for their English teacher to evaluate their work and provide feedback, which is time consuming process</a:t>
            </a:r>
          </a:p>
          <a:p>
            <a:r>
              <a:rPr lang="en-US"/>
              <a:t>Our proposed system intend to address these gaps and create more time-effective and personalized learning experiences.</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334128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table of exiting tools. </a:t>
            </a:r>
          </a:p>
          <a:p>
            <a:r>
              <a:rPr lang="en-US"/>
              <a:t>As u can see most of them do not offer personalized content, </a:t>
            </a:r>
          </a:p>
          <a:p>
            <a:r>
              <a:rPr lang="en-US"/>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a:p>
        </p:txBody>
      </p:sp>
    </p:spTree>
    <p:extLst>
      <p:ext uri="{BB962C8B-B14F-4D97-AF65-F5344CB8AC3E}">
        <p14:creationId xmlns:p14="http://schemas.microsoft.com/office/powerpoint/2010/main" val="1487761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my research is to provide a platform that enhances advanced comprehension skills, such as sequencing, summarizing, and self-questioning. </a:t>
            </a:r>
          </a:p>
          <a:p>
            <a:r>
              <a:rPr lang="en-US"/>
              <a:t>To achieve this, I have set several key sub-objectives: </a:t>
            </a:r>
          </a:p>
          <a:p>
            <a:r>
              <a:rPr lang="en-US"/>
              <a:t>fine-tuning a large language model to generate dynamic content, </a:t>
            </a:r>
          </a:p>
          <a:p>
            <a:r>
              <a:rPr lang="en-US"/>
              <a:t>refining the model to accurately evaluate answers without human involvement, </a:t>
            </a:r>
          </a:p>
          <a:p>
            <a:r>
              <a:rPr lang="en-US"/>
              <a:t>and developing the most effective prompts to ensure both content generation and 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a:p>
        </p:txBody>
      </p:sp>
    </p:spTree>
    <p:extLst>
      <p:ext uri="{BB962C8B-B14F-4D97-AF65-F5344CB8AC3E}">
        <p14:creationId xmlns:p14="http://schemas.microsoft.com/office/powerpoint/2010/main" val="37785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proposed service consist of three modules.</a:t>
            </a:r>
          </a:p>
          <a:p>
            <a:r>
              <a:rPr lang="en-US"/>
              <a:t>Interactive lesson generation</a:t>
            </a:r>
          </a:p>
          <a:p>
            <a:r>
              <a:rPr lang="en-US"/>
              <a:t>Dynamic quiz generation</a:t>
            </a:r>
          </a:p>
          <a:p>
            <a:r>
              <a:rPr lang="en-US"/>
              <a:t>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a:p>
        </p:txBody>
      </p:sp>
    </p:spTree>
    <p:extLst>
      <p:ext uri="{BB962C8B-B14F-4D97-AF65-F5344CB8AC3E}">
        <p14:creationId xmlns:p14="http://schemas.microsoft.com/office/powerpoint/2010/main" val="839408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a:p>
        </p:txBody>
      </p:sp>
    </p:spTree>
    <p:extLst>
      <p:ext uri="{BB962C8B-B14F-4D97-AF65-F5344CB8AC3E}">
        <p14:creationId xmlns:p14="http://schemas.microsoft.com/office/powerpoint/2010/main" val="14666906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92EE-69FA-16D3-3A93-730A5008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BCA64-F0F5-FC00-33CE-EECE00482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AA081-8674-910C-7FBF-22987D7F20B2}"/>
              </a:ext>
            </a:extLst>
          </p:cNvPr>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a:extLst>
              <a:ext uri="{FF2B5EF4-FFF2-40B4-BE49-F238E27FC236}">
                <a16:creationId xmlns:a16="http://schemas.microsoft.com/office/drawing/2014/main" id="{6DC41BD0-D317-63FB-F422-3FE5001A0A15}"/>
              </a:ext>
            </a:extLst>
          </p:cNvPr>
          <p:cNvSpPr>
            <a:spLocks noGrp="1"/>
          </p:cNvSpPr>
          <p:nvPr>
            <p:ph type="sldNum" sz="quarter" idx="5"/>
          </p:nvPr>
        </p:nvSpPr>
        <p:spPr/>
        <p:txBody>
          <a:bodyPr/>
          <a:lstStyle/>
          <a:p>
            <a:fld id="{A89C7E07-3C67-C64C-8DA0-0404F6303970}" type="slidenum">
              <a:rPr lang="en-US" smtClean="0"/>
              <a:t>41</a:t>
            </a:fld>
            <a:endParaRPr lang="en-US"/>
          </a:p>
        </p:txBody>
      </p:sp>
    </p:spTree>
    <p:extLst>
      <p:ext uri="{BB962C8B-B14F-4D97-AF65-F5344CB8AC3E}">
        <p14:creationId xmlns:p14="http://schemas.microsoft.com/office/powerpoint/2010/main" val="17398821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1200" i="0" u="none" strike="noStrike" kern="1200" cap="none" spc="0" normalizeH="0" baseline="0" noProof="0">
                <a:ln>
                  <a:noFill/>
                </a:ln>
                <a:solidFill>
                  <a:schemeClr val="bg1">
                    <a:lumMod val="75000"/>
                    <a:lumOff val="25000"/>
                  </a:schemeClr>
                </a:solidFill>
                <a:effectLst/>
                <a:uLnTx/>
                <a:uFillTx/>
                <a:latin typeface="Cambria"/>
                <a:ea typeface="+mn-ea"/>
                <a:cs typeface="+mn-cs"/>
              </a:rPr>
              <a:t>Using PE, We can Improves Response Quality, Enhances Efficiency, Increases Flexibility, Optimizes Resource Usage</a:t>
            </a:r>
            <a:endParaRPr kumimoji="0" lang="en-US" sz="12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42</a:t>
            </a:fld>
            <a:endParaRPr lang="en-US"/>
          </a:p>
        </p:txBody>
      </p:sp>
    </p:spTree>
    <p:extLst>
      <p:ext uri="{BB962C8B-B14F-4D97-AF65-F5344CB8AC3E}">
        <p14:creationId xmlns:p14="http://schemas.microsoft.com/office/powerpoint/2010/main" val="46252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2974-B4A7-F5DB-06BE-9D7EB3716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CDC33-3708-334B-2C88-A34A4ED83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90A40-99FD-BC88-A27A-6E1962533EDE}"/>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0A995402-D601-7231-FD87-C0F482B6F0C9}"/>
              </a:ext>
            </a:extLst>
          </p:cNvPr>
          <p:cNvSpPr>
            <a:spLocks noGrp="1"/>
          </p:cNvSpPr>
          <p:nvPr>
            <p:ph type="sldNum" sz="quarter" idx="5"/>
          </p:nvPr>
        </p:nvSpPr>
        <p:spPr/>
        <p:txBody>
          <a:bodyPr/>
          <a:lstStyle/>
          <a:p>
            <a:fld id="{A89C7E07-3C67-C64C-8DA0-0404F6303970}" type="slidenum">
              <a:rPr lang="en-US" smtClean="0"/>
              <a:t>43</a:t>
            </a:fld>
            <a:endParaRPr lang="en-US"/>
          </a:p>
        </p:txBody>
      </p:sp>
    </p:spTree>
    <p:extLst>
      <p:ext uri="{BB962C8B-B14F-4D97-AF65-F5344CB8AC3E}">
        <p14:creationId xmlns:p14="http://schemas.microsoft.com/office/powerpoint/2010/main" val="42132397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20D8E-2A70-CD86-D167-C1F4232279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786FB-966C-9C48-B738-B847684951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F36A25-A15F-ADB1-1410-E093EB70B850}"/>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4BEAF4FD-5B89-E0FA-009A-DEFC85D1A345}"/>
              </a:ext>
            </a:extLst>
          </p:cNvPr>
          <p:cNvSpPr>
            <a:spLocks noGrp="1"/>
          </p:cNvSpPr>
          <p:nvPr>
            <p:ph type="sldNum" sz="quarter" idx="5"/>
          </p:nvPr>
        </p:nvSpPr>
        <p:spPr/>
        <p:txBody>
          <a:bodyPr/>
          <a:lstStyle/>
          <a:p>
            <a:fld id="{A89C7E07-3C67-C64C-8DA0-0404F6303970}" type="slidenum">
              <a:rPr lang="en-US" smtClean="0"/>
              <a:t>44</a:t>
            </a:fld>
            <a:endParaRPr lang="en-US"/>
          </a:p>
        </p:txBody>
      </p:sp>
    </p:spTree>
    <p:extLst>
      <p:ext uri="{BB962C8B-B14F-4D97-AF65-F5344CB8AC3E}">
        <p14:creationId xmlns:p14="http://schemas.microsoft.com/office/powerpoint/2010/main" val="20625457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Overall, Agentic RAG is considered better because: It combines the strengths of RAG (information retrieval and generation) with AI agent capabilities (adaptability and reasoning). </a:t>
            </a:r>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45</a:t>
            </a:fld>
            <a:endParaRPr lang="en-US"/>
          </a:p>
        </p:txBody>
      </p:sp>
    </p:spTree>
    <p:extLst>
      <p:ext uri="{BB962C8B-B14F-4D97-AF65-F5344CB8AC3E}">
        <p14:creationId xmlns:p14="http://schemas.microsoft.com/office/powerpoint/2010/main" val="407334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Proficiency in English is essential for higher education and professional success. </a:t>
            </a:r>
          </a:p>
          <a:p>
            <a:r>
              <a:rPr lang="en-US"/>
              <a:t>Strong reading and comprehension skills are the foundation for academic achievement and critical thinking. </a:t>
            </a:r>
          </a:p>
          <a:p>
            <a:r>
              <a:rPr lang="en-US"/>
              <a:t>However, current educational tools often fall short in meeting the needs of English learners, particularly in comprehension. </a:t>
            </a:r>
          </a:p>
          <a:p>
            <a:r>
              <a:rPr lang="en-US"/>
              <a:t>They lack dynamic content tailored to individual skill levels and interests, fail to provide personalized feedback, and do not offer tools capable of evaluating essay-type questions without human intervention. </a:t>
            </a:r>
          </a:p>
          <a:p>
            <a:r>
              <a:rPr lang="en-US"/>
              <a:t>Addressing these challenges is crucial for empowering learners and enhancing their English proficiency.</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390827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6DE-A0C4-E21A-1669-F94FED18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E5ADA-45BF-CE29-F5CB-62A6D3C6F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DCA44-34FC-B8DD-6063-1FEA77340A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8034E-EAB8-B4D3-D48B-F6FA0EC8FBB3}"/>
              </a:ext>
            </a:extLst>
          </p:cNvPr>
          <p:cNvSpPr>
            <a:spLocks noGrp="1"/>
          </p:cNvSpPr>
          <p:nvPr>
            <p:ph type="sldNum" sz="quarter" idx="5"/>
          </p:nvPr>
        </p:nvSpPr>
        <p:spPr/>
        <p:txBody>
          <a:bodyPr/>
          <a:lstStyle/>
          <a:p>
            <a:fld id="{A89C7E07-3C67-C64C-8DA0-0404F6303970}" type="slidenum">
              <a:rPr lang="en-US" smtClean="0"/>
              <a:t>46</a:t>
            </a:fld>
            <a:endParaRPr lang="en-US"/>
          </a:p>
        </p:txBody>
      </p:sp>
    </p:spTree>
    <p:extLst>
      <p:ext uri="{BB962C8B-B14F-4D97-AF65-F5344CB8AC3E}">
        <p14:creationId xmlns:p14="http://schemas.microsoft.com/office/powerpoint/2010/main" val="1473902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DAC3-B975-2A79-2DA2-677FEB487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4B70-4E8A-1AFD-4106-AAE2B8E7E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0B7EC-D972-7C99-91BE-82BABBF8197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43DAB54-FE39-6781-88A7-9F79891B811D}"/>
              </a:ext>
            </a:extLst>
          </p:cNvPr>
          <p:cNvSpPr>
            <a:spLocks noGrp="1"/>
          </p:cNvSpPr>
          <p:nvPr>
            <p:ph type="sldNum" sz="quarter" idx="5"/>
          </p:nvPr>
        </p:nvSpPr>
        <p:spPr/>
        <p:txBody>
          <a:bodyPr/>
          <a:lstStyle/>
          <a:p>
            <a:fld id="{A89C7E07-3C67-C64C-8DA0-0404F6303970}" type="slidenum">
              <a:rPr lang="en-US" smtClean="0"/>
              <a:t>47</a:t>
            </a:fld>
            <a:endParaRPr lang="en-US"/>
          </a:p>
        </p:txBody>
      </p:sp>
    </p:spTree>
    <p:extLst>
      <p:ext uri="{BB962C8B-B14F-4D97-AF65-F5344CB8AC3E}">
        <p14:creationId xmlns:p14="http://schemas.microsoft.com/office/powerpoint/2010/main" val="13312789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9CB4-25FC-9E93-C764-1ED9B2B59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754E-7B55-B313-7583-8DE1F86D9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A9F05-2011-9035-D0B4-38A55CFF934E}"/>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993F1B1-DC2A-5F20-1595-0AEC9E4D4ADE}"/>
              </a:ext>
            </a:extLst>
          </p:cNvPr>
          <p:cNvSpPr>
            <a:spLocks noGrp="1"/>
          </p:cNvSpPr>
          <p:nvPr>
            <p:ph type="sldNum" sz="quarter" idx="5"/>
          </p:nvPr>
        </p:nvSpPr>
        <p:spPr/>
        <p:txBody>
          <a:bodyPr/>
          <a:lstStyle/>
          <a:p>
            <a:fld id="{A89C7E07-3C67-C64C-8DA0-0404F6303970}" type="slidenum">
              <a:rPr lang="en-US" smtClean="0"/>
              <a:t>48</a:t>
            </a:fld>
            <a:endParaRPr lang="en-US"/>
          </a:p>
        </p:txBody>
      </p:sp>
    </p:spTree>
    <p:extLst>
      <p:ext uri="{BB962C8B-B14F-4D97-AF65-F5344CB8AC3E}">
        <p14:creationId xmlns:p14="http://schemas.microsoft.com/office/powerpoint/2010/main" val="1441643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8E23-5520-C968-B564-BA4FC111D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7F40E-1902-1EDF-06B8-B8BBB747E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C63A-7591-96CD-45A7-790560C184D0}"/>
              </a:ext>
            </a:extLst>
          </p:cNvPr>
          <p:cNvSpPr>
            <a:spLocks noGrp="1"/>
          </p:cNvSpPr>
          <p:nvPr>
            <p:ph type="body" idx="1"/>
          </p:nvPr>
        </p:nvSpPr>
        <p:spPr/>
        <p:txBody>
          <a:bodyPr/>
          <a:lstStyle/>
          <a:p>
            <a:r>
              <a:rPr lang="en-GB"/>
              <a:t>Corrective RAG (CRAG) is an enhanced version of traditional RAG that incorporates self-reflection and self-grading mechanisms. It aims to improve the robustness of generation by addressing potential inaccuracies in document retrieval. CRAG includes several key components: a retriever to fetch relevant documents, a retrieval evaluator to assess document relevance, and a corrective processing step to validate and refine retrieved content before generation.</a:t>
            </a:r>
            <a:endParaRPr lang="en-US"/>
          </a:p>
        </p:txBody>
      </p:sp>
      <p:sp>
        <p:nvSpPr>
          <p:cNvPr id="4" name="Slide Number Placeholder 3">
            <a:extLst>
              <a:ext uri="{FF2B5EF4-FFF2-40B4-BE49-F238E27FC236}">
                <a16:creationId xmlns:a16="http://schemas.microsoft.com/office/drawing/2014/main" id="{87E37775-B300-93E3-9416-8E967128F67C}"/>
              </a:ext>
            </a:extLst>
          </p:cNvPr>
          <p:cNvSpPr>
            <a:spLocks noGrp="1"/>
          </p:cNvSpPr>
          <p:nvPr>
            <p:ph type="sldNum" sz="quarter" idx="5"/>
          </p:nvPr>
        </p:nvSpPr>
        <p:spPr/>
        <p:txBody>
          <a:bodyPr/>
          <a:lstStyle/>
          <a:p>
            <a:fld id="{A89C7E07-3C67-C64C-8DA0-0404F6303970}" type="slidenum">
              <a:rPr lang="en-US" smtClean="0"/>
              <a:t>49</a:t>
            </a:fld>
            <a:endParaRPr lang="en-US"/>
          </a:p>
        </p:txBody>
      </p:sp>
    </p:spTree>
    <p:extLst>
      <p:ext uri="{BB962C8B-B14F-4D97-AF65-F5344CB8AC3E}">
        <p14:creationId xmlns:p14="http://schemas.microsoft.com/office/powerpoint/2010/main" val="1333477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0617-E6AB-1026-9028-82774B9D7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F3F93-7AC8-7D05-32A5-5CE052893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6933-F2C5-6287-948D-9D80D7484684}"/>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2AF7A85D-DF56-D78C-6F0D-CBB74A54F793}"/>
              </a:ext>
            </a:extLst>
          </p:cNvPr>
          <p:cNvSpPr>
            <a:spLocks noGrp="1"/>
          </p:cNvSpPr>
          <p:nvPr>
            <p:ph type="sldNum" sz="quarter" idx="5"/>
          </p:nvPr>
        </p:nvSpPr>
        <p:spPr/>
        <p:txBody>
          <a:bodyPr/>
          <a:lstStyle/>
          <a:p>
            <a:fld id="{A89C7E07-3C67-C64C-8DA0-0404F6303970}" type="slidenum">
              <a:rPr lang="en-US" smtClean="0"/>
              <a:t>50</a:t>
            </a:fld>
            <a:endParaRPr lang="en-US"/>
          </a:p>
        </p:txBody>
      </p:sp>
    </p:spTree>
    <p:extLst>
      <p:ext uri="{BB962C8B-B14F-4D97-AF65-F5344CB8AC3E}">
        <p14:creationId xmlns:p14="http://schemas.microsoft.com/office/powerpoint/2010/main" val="33950953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E0E1-0A63-9FD0-ED31-FE12E9310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EA222-6F1A-DA94-F4BA-A0BDC0B6D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A3B20-C529-8505-D3A9-4E99479475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BB80A9-8CA9-EE0F-AB7F-5614AFAE901D}"/>
              </a:ext>
            </a:extLst>
          </p:cNvPr>
          <p:cNvSpPr>
            <a:spLocks noGrp="1"/>
          </p:cNvSpPr>
          <p:nvPr>
            <p:ph type="sldNum" sz="quarter" idx="5"/>
          </p:nvPr>
        </p:nvSpPr>
        <p:spPr/>
        <p:txBody>
          <a:bodyPr/>
          <a:lstStyle/>
          <a:p>
            <a:fld id="{A89C7E07-3C67-C64C-8DA0-0404F6303970}" type="slidenum">
              <a:rPr lang="en-US" smtClean="0"/>
              <a:t>51</a:t>
            </a:fld>
            <a:endParaRPr lang="en-US"/>
          </a:p>
        </p:txBody>
      </p:sp>
    </p:spTree>
    <p:extLst>
      <p:ext uri="{BB962C8B-B14F-4D97-AF65-F5344CB8AC3E}">
        <p14:creationId xmlns:p14="http://schemas.microsoft.com/office/powerpoint/2010/main" val="12560914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0EA316-40F2-F028-0DF2-5A818956B8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A4D4CB-50F1-1451-3D69-C1D66EF1D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6A620-0976-9FB6-2C1B-E02D58B058C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Three main workflows: generating paragraphs, generating questions, and generating feedback.</a:t>
            </a:r>
            <a:endParaRPr lang="en-US"/>
          </a:p>
          <a:p>
            <a:r>
              <a:rPr lang="en-GB"/>
              <a:t>Workflow Manager: Determines the next step in the workflow based on the current state.</a:t>
            </a:r>
          </a:p>
        </p:txBody>
      </p:sp>
      <p:sp>
        <p:nvSpPr>
          <p:cNvPr id="4" name="Slide Number Placeholder 3">
            <a:extLst>
              <a:ext uri="{FF2B5EF4-FFF2-40B4-BE49-F238E27FC236}">
                <a16:creationId xmlns:a16="http://schemas.microsoft.com/office/drawing/2014/main" id="{A22103F3-396C-BC47-90FA-15C846DB576E}"/>
              </a:ext>
            </a:extLst>
          </p:cNvPr>
          <p:cNvSpPr>
            <a:spLocks noGrp="1"/>
          </p:cNvSpPr>
          <p:nvPr>
            <p:ph type="sldNum" sz="quarter" idx="5"/>
          </p:nvPr>
        </p:nvSpPr>
        <p:spPr/>
        <p:txBody>
          <a:bodyPr/>
          <a:lstStyle/>
          <a:p>
            <a:fld id="{A89C7E07-3C67-C64C-8DA0-0404F6303970}" type="slidenum">
              <a:rPr lang="en-US" smtClean="0"/>
              <a:t>52</a:t>
            </a:fld>
            <a:endParaRPr lang="en-US"/>
          </a:p>
        </p:txBody>
      </p:sp>
    </p:spTree>
    <p:extLst>
      <p:ext uri="{BB962C8B-B14F-4D97-AF65-F5344CB8AC3E}">
        <p14:creationId xmlns:p14="http://schemas.microsoft.com/office/powerpoint/2010/main" val="21407728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D34B7-AE44-93C3-C0E1-CBF4373932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5685B-BFB2-2452-8EAF-40034B09C7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6FFFC2-23F7-44DB-B58A-28378302B9A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145A5EDF-2008-BDC8-E424-D842076BCA76}"/>
              </a:ext>
            </a:extLst>
          </p:cNvPr>
          <p:cNvSpPr>
            <a:spLocks noGrp="1"/>
          </p:cNvSpPr>
          <p:nvPr>
            <p:ph type="sldNum" sz="quarter" idx="5"/>
          </p:nvPr>
        </p:nvSpPr>
        <p:spPr/>
        <p:txBody>
          <a:bodyPr/>
          <a:lstStyle/>
          <a:p>
            <a:fld id="{A89C7E07-3C67-C64C-8DA0-0404F6303970}" type="slidenum">
              <a:rPr lang="en-US" smtClean="0"/>
              <a:t>53</a:t>
            </a:fld>
            <a:endParaRPr lang="en-US"/>
          </a:p>
        </p:txBody>
      </p:sp>
    </p:spTree>
    <p:extLst>
      <p:ext uri="{BB962C8B-B14F-4D97-AF65-F5344CB8AC3E}">
        <p14:creationId xmlns:p14="http://schemas.microsoft.com/office/powerpoint/2010/main" val="25070449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F8B36-F14B-8BD5-F0B8-721FEC86C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2BEC2A-B312-3D0A-E82D-77B01BBA3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790ED4-5441-8316-9C84-00C851825D4C}"/>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738B63B-3788-B816-71D3-6F834F695AEA}"/>
              </a:ext>
            </a:extLst>
          </p:cNvPr>
          <p:cNvSpPr>
            <a:spLocks noGrp="1"/>
          </p:cNvSpPr>
          <p:nvPr>
            <p:ph type="sldNum" sz="quarter" idx="5"/>
          </p:nvPr>
        </p:nvSpPr>
        <p:spPr/>
        <p:txBody>
          <a:bodyPr/>
          <a:lstStyle/>
          <a:p>
            <a:fld id="{A89C7E07-3C67-C64C-8DA0-0404F6303970}" type="slidenum">
              <a:rPr lang="en-US" smtClean="0"/>
              <a:t>54</a:t>
            </a:fld>
            <a:endParaRPr lang="en-US"/>
          </a:p>
        </p:txBody>
      </p:sp>
    </p:spTree>
    <p:extLst>
      <p:ext uri="{BB962C8B-B14F-4D97-AF65-F5344CB8AC3E}">
        <p14:creationId xmlns:p14="http://schemas.microsoft.com/office/powerpoint/2010/main" val="349068601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02DF2-E5E3-3E69-C266-F5309974276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C48171-60A3-B8A2-9309-20E97A66A5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168640-2F33-E4F2-BEBA-B45C18054BC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D5907CB9-3A88-2F32-BAC8-65C3474FBFAA}"/>
              </a:ext>
            </a:extLst>
          </p:cNvPr>
          <p:cNvSpPr>
            <a:spLocks noGrp="1"/>
          </p:cNvSpPr>
          <p:nvPr>
            <p:ph type="sldNum" sz="quarter" idx="5"/>
          </p:nvPr>
        </p:nvSpPr>
        <p:spPr/>
        <p:txBody>
          <a:bodyPr/>
          <a:lstStyle/>
          <a:p>
            <a:fld id="{A89C7E07-3C67-C64C-8DA0-0404F6303970}" type="slidenum">
              <a:rPr lang="en-US" smtClean="0"/>
              <a:t>55</a:t>
            </a:fld>
            <a:endParaRPr lang="en-US"/>
          </a:p>
        </p:txBody>
      </p:sp>
    </p:spTree>
    <p:extLst>
      <p:ext uri="{BB962C8B-B14F-4D97-AF65-F5344CB8AC3E}">
        <p14:creationId xmlns:p14="http://schemas.microsoft.com/office/powerpoint/2010/main" val="25454694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1939975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79170-5BB0-09E3-A842-4818F12E7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CFD60-4A1A-7752-3264-B929D3B56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1F5A3-8BA5-D038-8516-7A0D847CDF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ED94A4-51C1-6382-74F2-AB65D069F7B7}"/>
              </a:ext>
            </a:extLst>
          </p:cNvPr>
          <p:cNvSpPr>
            <a:spLocks noGrp="1"/>
          </p:cNvSpPr>
          <p:nvPr>
            <p:ph type="sldNum" sz="quarter" idx="5"/>
          </p:nvPr>
        </p:nvSpPr>
        <p:spPr/>
        <p:txBody>
          <a:bodyPr/>
          <a:lstStyle/>
          <a:p>
            <a:fld id="{A89C7E07-3C67-C64C-8DA0-0404F6303970}" type="slidenum">
              <a:rPr lang="en-US" smtClean="0"/>
              <a:t>56</a:t>
            </a:fld>
            <a:endParaRPr lang="en-US"/>
          </a:p>
        </p:txBody>
      </p:sp>
    </p:spTree>
    <p:extLst>
      <p:ext uri="{BB962C8B-B14F-4D97-AF65-F5344CB8AC3E}">
        <p14:creationId xmlns:p14="http://schemas.microsoft.com/office/powerpoint/2010/main" val="31096209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A3C3-6A21-C852-1E88-D7690E3E2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20BD-D693-4C67-B632-2873C949D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18F0A-0AF7-0438-ACA6-EC34A38B3778}"/>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8D10C2F-9419-5CEA-CF2E-A1E8B5B32860}"/>
              </a:ext>
            </a:extLst>
          </p:cNvPr>
          <p:cNvSpPr>
            <a:spLocks noGrp="1"/>
          </p:cNvSpPr>
          <p:nvPr>
            <p:ph type="sldNum" sz="quarter" idx="5"/>
          </p:nvPr>
        </p:nvSpPr>
        <p:spPr/>
        <p:txBody>
          <a:bodyPr/>
          <a:lstStyle/>
          <a:p>
            <a:fld id="{A89C7E07-3C67-C64C-8DA0-0404F6303970}" type="slidenum">
              <a:rPr lang="en-US" smtClean="0"/>
              <a:t>57</a:t>
            </a:fld>
            <a:endParaRPr lang="en-US"/>
          </a:p>
        </p:txBody>
      </p:sp>
    </p:spTree>
    <p:extLst>
      <p:ext uri="{BB962C8B-B14F-4D97-AF65-F5344CB8AC3E}">
        <p14:creationId xmlns:p14="http://schemas.microsoft.com/office/powerpoint/2010/main" val="133443960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58</a:t>
            </a:fld>
            <a:endParaRPr lang="en-US"/>
          </a:p>
        </p:txBody>
      </p:sp>
    </p:spTree>
    <p:extLst>
      <p:ext uri="{BB962C8B-B14F-4D97-AF65-F5344CB8AC3E}">
        <p14:creationId xmlns:p14="http://schemas.microsoft.com/office/powerpoint/2010/main" val="570595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28B5-1B95-4633-4829-06FE3A37C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91A36-D6C0-79B2-6F1D-616C592FC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4621A-E972-DAB6-0763-56EEB432935A}"/>
              </a:ext>
            </a:extLst>
          </p:cNvPr>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a:extLst>
              <a:ext uri="{FF2B5EF4-FFF2-40B4-BE49-F238E27FC236}">
                <a16:creationId xmlns:a16="http://schemas.microsoft.com/office/drawing/2014/main" id="{979657D0-14DD-3A27-1566-0A0F34BEF2D3}"/>
              </a:ext>
            </a:extLst>
          </p:cNvPr>
          <p:cNvSpPr>
            <a:spLocks noGrp="1"/>
          </p:cNvSpPr>
          <p:nvPr>
            <p:ph type="sldNum" sz="quarter" idx="5"/>
          </p:nvPr>
        </p:nvSpPr>
        <p:spPr/>
        <p:txBody>
          <a:bodyPr/>
          <a:lstStyle/>
          <a:p>
            <a:fld id="{A89C7E07-3C67-C64C-8DA0-0404F6303970}" type="slidenum">
              <a:rPr lang="en-US" smtClean="0"/>
              <a:t>59</a:t>
            </a:fld>
            <a:endParaRPr lang="en-US"/>
          </a:p>
        </p:txBody>
      </p:sp>
    </p:spTree>
    <p:extLst>
      <p:ext uri="{BB962C8B-B14F-4D97-AF65-F5344CB8AC3E}">
        <p14:creationId xmlns:p14="http://schemas.microsoft.com/office/powerpoint/2010/main" val="271873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invite </a:t>
            </a:r>
            <a:r>
              <a:rPr lang="en-US" err="1"/>
              <a:t>Asanka</a:t>
            </a:r>
            <a:r>
              <a:rPr lang="en-US"/>
              <a:t> to present his section.</a:t>
            </a:r>
          </a:p>
        </p:txBody>
      </p:sp>
      <p:sp>
        <p:nvSpPr>
          <p:cNvPr id="4" name="Slide Number Placeholder 3"/>
          <p:cNvSpPr>
            <a:spLocks noGrp="1"/>
          </p:cNvSpPr>
          <p:nvPr>
            <p:ph type="sldNum" sz="quarter" idx="5"/>
          </p:nvPr>
        </p:nvSpPr>
        <p:spPr/>
        <p:txBody>
          <a:bodyPr/>
          <a:lstStyle/>
          <a:p>
            <a:fld id="{A89C7E07-3C67-C64C-8DA0-0404F6303970}" type="slidenum">
              <a:rPr lang="en-US" smtClean="0"/>
              <a:t>61</a:t>
            </a:fld>
            <a:endParaRPr lang="en-US"/>
          </a:p>
        </p:txBody>
      </p:sp>
    </p:spTree>
    <p:extLst>
      <p:ext uri="{BB962C8B-B14F-4D97-AF65-F5344CB8AC3E}">
        <p14:creationId xmlns:p14="http://schemas.microsoft.com/office/powerpoint/2010/main" val="34034799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student current performance  level and develop a personalized </a:t>
            </a:r>
            <a:r>
              <a:rPr lang="en-US" err="1"/>
              <a:t>learing</a:t>
            </a:r>
            <a:r>
              <a:rPr lang="en-US"/>
              <a:t> path base on it . So that after identify current level…  system predict which level is the appropriate quiz for next</a:t>
            </a:r>
          </a:p>
          <a:p>
            <a:r>
              <a:rPr lang="en-US"/>
              <a:t>Based on what the user entered in the quiz ,,,, at that time ML algorithm analyze the data accurately… assess each user s proficiency…. And determine the appropriate level of quiz to  present  to next.</a:t>
            </a:r>
          </a:p>
        </p:txBody>
      </p:sp>
      <p:sp>
        <p:nvSpPr>
          <p:cNvPr id="4" name="Slide Number Placeholder 3"/>
          <p:cNvSpPr>
            <a:spLocks noGrp="1"/>
          </p:cNvSpPr>
          <p:nvPr>
            <p:ph type="sldNum" sz="quarter" idx="5"/>
          </p:nvPr>
        </p:nvSpPr>
        <p:spPr/>
        <p:txBody>
          <a:bodyPr/>
          <a:lstStyle/>
          <a:p>
            <a:fld id="{A89C7E07-3C67-C64C-8DA0-0404F6303970}" type="slidenum">
              <a:rPr lang="en-US" smtClean="0"/>
              <a:t>63</a:t>
            </a:fld>
            <a:endParaRPr lang="en-US"/>
          </a:p>
        </p:txBody>
      </p:sp>
    </p:spTree>
    <p:extLst>
      <p:ext uri="{BB962C8B-B14F-4D97-AF65-F5344CB8AC3E}">
        <p14:creationId xmlns:p14="http://schemas.microsoft.com/office/powerpoint/2010/main" val="32655039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kind of </a:t>
            </a:r>
            <a:r>
              <a:rPr lang="en-US" err="1"/>
              <a:t>english</a:t>
            </a:r>
            <a:r>
              <a:rPr lang="en-US"/>
              <a:t> reading and comprehension improving </a:t>
            </a:r>
            <a:r>
              <a:rPr lang="en-US" err="1"/>
              <a:t>platfor</a:t>
            </a:r>
            <a:r>
              <a:rPr lang="en-US"/>
              <a:t>............</a:t>
            </a:r>
          </a:p>
          <a:p>
            <a:endParaRPr lang="en-US"/>
          </a:p>
          <a:p>
            <a:endParaRPr lang="en-US"/>
          </a:p>
          <a:p>
            <a:endParaRPr lang="en-US"/>
          </a:p>
          <a:p>
            <a:endParaRPr lang="en-US"/>
          </a:p>
          <a:p>
            <a:r>
              <a:rPr lang="en-US"/>
              <a:t>We have compared  the existing </a:t>
            </a:r>
            <a:r>
              <a:rPr lang="en-US" err="1"/>
              <a:t>platgorm</a:t>
            </a:r>
            <a:r>
              <a:rPr lang="en-US"/>
              <a:t> and.... </a:t>
            </a:r>
            <a:r>
              <a:rPr lang="en-US" err="1"/>
              <a:t>ifentifyy</a:t>
            </a:r>
            <a:r>
              <a:rPr lang="en-US"/>
              <a:t> what feature should be included to our </a:t>
            </a:r>
            <a:r>
              <a:rPr lang="en-US" err="1"/>
              <a:t>ptoposed</a:t>
            </a:r>
            <a:r>
              <a:rPr lang="en-US"/>
              <a:t> one.... included the additional things of our proposed </a:t>
            </a:r>
            <a:r>
              <a:rPr lang="en-US" err="1"/>
              <a:t>applicationWe</a:t>
            </a:r>
            <a:r>
              <a:rPr lang="en-US"/>
              <a:t> have included personalized learning path feature in our proposed </a:t>
            </a:r>
            <a:r>
              <a:rPr lang="en-US" err="1"/>
              <a:t>systemPlan</a:t>
            </a:r>
            <a:r>
              <a:rPr lang="en-US"/>
              <a:t> to measure student performance in several ways</a:t>
            </a:r>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64</a:t>
            </a:fld>
            <a:endParaRPr lang="en-US"/>
          </a:p>
        </p:txBody>
      </p:sp>
    </p:spTree>
    <p:extLst>
      <p:ext uri="{BB962C8B-B14F-4D97-AF65-F5344CB8AC3E}">
        <p14:creationId xmlns:p14="http://schemas.microsoft.com/office/powerpoint/2010/main" val="16101307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r>
              <a:rPr lang="en-US"/>
              <a:t>Use  this kind of parameters buy </a:t>
            </a:r>
            <a:r>
              <a:rPr lang="en-US" err="1"/>
              <a:t>analize</a:t>
            </a:r>
            <a:r>
              <a:rPr lang="en-US"/>
              <a:t> accordingly he ca gather numb er of point </a:t>
            </a:r>
            <a:r>
              <a:rPr lang="en-US" err="1"/>
              <a:t>acrding</a:t>
            </a:r>
            <a:r>
              <a:rPr lang="en-US"/>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65</a:t>
            </a:fld>
            <a:endParaRPr lang="en-US"/>
          </a:p>
        </p:txBody>
      </p:sp>
    </p:spTree>
    <p:extLst>
      <p:ext uri="{BB962C8B-B14F-4D97-AF65-F5344CB8AC3E}">
        <p14:creationId xmlns:p14="http://schemas.microsoft.com/office/powerpoint/2010/main" val="185938566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endParaRPr lang="en-US"/>
          </a:p>
          <a:p>
            <a:endParaRPr lang="en-US"/>
          </a:p>
          <a:p>
            <a:r>
              <a:rPr lang="en-US"/>
              <a:t>We are plane to train data set that include average time taken for each level of questions</a:t>
            </a:r>
          </a:p>
          <a:p>
            <a:endParaRPr lang="en-US"/>
          </a:p>
          <a:p>
            <a:r>
              <a:rPr lang="en-US"/>
              <a:t>After we gather user inputs </a:t>
            </a:r>
            <a:r>
              <a:rPr lang="en-US" err="1"/>
              <a:t>analize</a:t>
            </a:r>
            <a:r>
              <a:rPr lang="en-US"/>
              <a:t> varies type of models .. So that how many </a:t>
            </a:r>
            <a:r>
              <a:rPr lang="en-US" err="1"/>
              <a:t>presentage</a:t>
            </a:r>
            <a:r>
              <a:rPr lang="en-US"/>
              <a:t> effect to the output … from this type of parameter .. According to that finally </a:t>
            </a:r>
            <a:r>
              <a:rPr lang="en-US" err="1"/>
              <a:t>cal</a:t>
            </a:r>
            <a:r>
              <a:rPr lang="en-US"/>
              <a:t> how many point gather from current level.</a:t>
            </a:r>
          </a:p>
          <a:p>
            <a:r>
              <a:rPr lang="en-US"/>
              <a:t>Use  this kind of parameters buy </a:t>
            </a:r>
            <a:r>
              <a:rPr lang="en-US" err="1"/>
              <a:t>analize</a:t>
            </a:r>
            <a:r>
              <a:rPr lang="en-US"/>
              <a:t> accordingly he ca gather numb er of point </a:t>
            </a:r>
            <a:r>
              <a:rPr lang="en-US" err="1"/>
              <a:t>acrding</a:t>
            </a:r>
            <a:r>
              <a:rPr lang="en-US"/>
              <a:t> to it determine what kind of level would be the next</a:t>
            </a:r>
          </a:p>
        </p:txBody>
      </p:sp>
      <p:sp>
        <p:nvSpPr>
          <p:cNvPr id="4" name="Slide Number Placeholder 3"/>
          <p:cNvSpPr>
            <a:spLocks noGrp="1"/>
          </p:cNvSpPr>
          <p:nvPr>
            <p:ph type="sldNum" sz="quarter" idx="5"/>
          </p:nvPr>
        </p:nvSpPr>
        <p:spPr/>
        <p:txBody>
          <a:bodyPr/>
          <a:lstStyle/>
          <a:p>
            <a:fld id="{A89C7E07-3C67-C64C-8DA0-0404F6303970}" type="slidenum">
              <a:rPr lang="en-US" smtClean="0"/>
              <a:t>66</a:t>
            </a:fld>
            <a:endParaRPr lang="en-US"/>
          </a:p>
        </p:txBody>
      </p:sp>
    </p:spTree>
    <p:extLst>
      <p:ext uri="{BB962C8B-B14F-4D97-AF65-F5344CB8AC3E}">
        <p14:creationId xmlns:p14="http://schemas.microsoft.com/office/powerpoint/2010/main" val="20122272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68</a:t>
            </a:fld>
            <a:endParaRPr lang="en-US"/>
          </a:p>
        </p:txBody>
      </p:sp>
    </p:spTree>
    <p:extLst>
      <p:ext uri="{BB962C8B-B14F-4D97-AF65-F5344CB8AC3E}">
        <p14:creationId xmlns:p14="http://schemas.microsoft.com/office/powerpoint/2010/main" val="4244330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high level diagram of our proposed system. We intend use microservice architecture to implement our web application. In next sections you will hear more about these individual services.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a:p>
        </p:txBody>
      </p:sp>
    </p:spTree>
    <p:extLst>
      <p:ext uri="{BB962C8B-B14F-4D97-AF65-F5344CB8AC3E}">
        <p14:creationId xmlns:p14="http://schemas.microsoft.com/office/powerpoint/2010/main" val="288865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69</a:t>
            </a:fld>
            <a:endParaRPr lang="en-US"/>
          </a:p>
        </p:txBody>
      </p:sp>
    </p:spTree>
    <p:extLst>
      <p:ext uri="{BB962C8B-B14F-4D97-AF65-F5344CB8AC3E}">
        <p14:creationId xmlns:p14="http://schemas.microsoft.com/office/powerpoint/2010/main" val="18132252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12D0-6ECA-68CB-681E-1B4F93029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626D4-F903-8F0C-CAB0-65C3DD7B5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21DBD9-225B-7524-E369-AF1156B98A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668FB-1FB5-0677-894E-7C52F336284D}"/>
              </a:ext>
            </a:extLst>
          </p:cNvPr>
          <p:cNvSpPr>
            <a:spLocks noGrp="1"/>
          </p:cNvSpPr>
          <p:nvPr>
            <p:ph type="sldNum" sz="quarter" idx="5"/>
          </p:nvPr>
        </p:nvSpPr>
        <p:spPr/>
        <p:txBody>
          <a:bodyPr/>
          <a:lstStyle/>
          <a:p>
            <a:fld id="{A89C7E07-3C67-C64C-8DA0-0404F6303970}" type="slidenum">
              <a:rPr lang="en-US" smtClean="0"/>
              <a:t>70</a:t>
            </a:fld>
            <a:endParaRPr lang="en-US"/>
          </a:p>
        </p:txBody>
      </p:sp>
    </p:spTree>
    <p:extLst>
      <p:ext uri="{BB962C8B-B14F-4D97-AF65-F5344CB8AC3E}">
        <p14:creationId xmlns:p14="http://schemas.microsoft.com/office/powerpoint/2010/main" val="41726270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39EFB-BA1E-C891-34F4-92239EB8F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CAFF-2DB3-A727-6A16-9F2368A58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8315-072F-0D58-DE74-19039EF01B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FE1A3-FF12-A3C1-6C78-1B1E7C5385DD}"/>
              </a:ext>
            </a:extLst>
          </p:cNvPr>
          <p:cNvSpPr>
            <a:spLocks noGrp="1"/>
          </p:cNvSpPr>
          <p:nvPr>
            <p:ph type="sldNum" sz="quarter" idx="5"/>
          </p:nvPr>
        </p:nvSpPr>
        <p:spPr/>
        <p:txBody>
          <a:bodyPr/>
          <a:lstStyle/>
          <a:p>
            <a:fld id="{A89C7E07-3C67-C64C-8DA0-0404F6303970}" type="slidenum">
              <a:rPr lang="en-US" smtClean="0"/>
              <a:t>71</a:t>
            </a:fld>
            <a:endParaRPr lang="en-US"/>
          </a:p>
        </p:txBody>
      </p:sp>
    </p:spTree>
    <p:extLst>
      <p:ext uri="{BB962C8B-B14F-4D97-AF65-F5344CB8AC3E}">
        <p14:creationId xmlns:p14="http://schemas.microsoft.com/office/powerpoint/2010/main" val="34875561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A616-4176-D401-4843-FB6DBEE24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6954D-D28B-38BC-72DD-CC88C535A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2051-DF55-1CC1-7C09-B0AE5139CE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Audio Recordings : We used collection of audio recordings. That consist with Pronunciations of words by native and non-native speakers.</a:t>
            </a:r>
          </a:p>
          <a:p>
            <a:endParaRPr lang="en-US"/>
          </a:p>
          <a:p>
            <a:r>
              <a:rPr kumimoji="0" lang="en-US" sz="1200" b="0" i="0" u="none" strike="noStrike" kern="1200" cap="none" spc="0" normalizeH="0" baseline="0" noProof="0">
                <a:solidFill>
                  <a:sysClr val="windowText" lastClr="000000"/>
                </a:solidFill>
                <a:effectLst/>
                <a:uLnTx/>
                <a:uFillTx/>
                <a:latin typeface="Cambria"/>
                <a:ea typeface="+mn-ea"/>
                <a:cs typeface="+mn-cs"/>
              </a:rPr>
              <a:t>Metadata.csv file : </a:t>
            </a:r>
          </a:p>
          <a:p>
            <a:r>
              <a:rPr kumimoji="0" lang="en-US" sz="1200" b="0" i="0" u="none" strike="noStrike" kern="1200" cap="none" spc="0" normalizeH="0" baseline="0" noProof="0">
                <a:solidFill>
                  <a:sysClr val="windowText" lastClr="000000"/>
                </a:solidFill>
                <a:effectLst/>
                <a:uLnTx/>
                <a:uFillTx/>
                <a:latin typeface="Cambria"/>
                <a:ea typeface="+mn-ea"/>
                <a:cs typeface="+mn-cs"/>
              </a:rPr>
              <a:t>* automate the creation of a metadata file for audio datasets. Metadata is essential for organizing datasets </a:t>
            </a:r>
          </a:p>
          <a:p>
            <a:r>
              <a:rPr kumimoji="0" lang="en-US" sz="1200" b="0" i="0" u="none" strike="noStrike" kern="1200" cap="none" spc="0" normalizeH="0" baseline="0" noProof="0">
                <a:solidFill>
                  <a:sysClr val="windowText" lastClr="000000"/>
                </a:solidFill>
                <a:effectLst/>
                <a:uLnTx/>
                <a:uFillTx/>
                <a:latin typeface="Cambria"/>
                <a:ea typeface="+mn-ea"/>
                <a:cs typeface="+mn-cs"/>
              </a:rPr>
              <a:t>* It includes file names, paths, phonemes, and transcriptions</a:t>
            </a:r>
          </a:p>
          <a:p>
            <a:r>
              <a:rPr kumimoji="0" lang="en-US" sz="1200" b="0" i="0" u="none" strike="noStrike" kern="1200" cap="none" spc="0" normalizeH="0" baseline="0" noProof="0">
                <a:solidFill>
                  <a:sysClr val="windowText" lastClr="000000"/>
                </a:solidFill>
                <a:effectLst/>
                <a:uLnTx/>
                <a:uFillTx/>
                <a:latin typeface="Cambria"/>
                <a:ea typeface="+mn-ea"/>
                <a:cs typeface="+mn-cs"/>
              </a:rPr>
              <a:t>* Links words to their phonetic representations using the phoneme dictionary</a:t>
            </a:r>
          </a:p>
        </p:txBody>
      </p:sp>
      <p:sp>
        <p:nvSpPr>
          <p:cNvPr id="4" name="Slide Number Placeholder 3">
            <a:extLst>
              <a:ext uri="{FF2B5EF4-FFF2-40B4-BE49-F238E27FC236}">
                <a16:creationId xmlns:a16="http://schemas.microsoft.com/office/drawing/2014/main" id="{B2693048-F6CE-5650-2080-58C187635B52}"/>
              </a:ext>
            </a:extLst>
          </p:cNvPr>
          <p:cNvSpPr>
            <a:spLocks noGrp="1"/>
          </p:cNvSpPr>
          <p:nvPr>
            <p:ph type="sldNum" sz="quarter" idx="5"/>
          </p:nvPr>
        </p:nvSpPr>
        <p:spPr/>
        <p:txBody>
          <a:bodyPr/>
          <a:lstStyle/>
          <a:p>
            <a:fld id="{A89C7E07-3C67-C64C-8DA0-0404F6303970}" type="slidenum">
              <a:rPr lang="en-US" smtClean="0"/>
              <a:t>72</a:t>
            </a:fld>
            <a:endParaRPr lang="en-US"/>
          </a:p>
        </p:txBody>
      </p:sp>
    </p:spTree>
    <p:extLst>
      <p:ext uri="{BB962C8B-B14F-4D97-AF65-F5344CB8AC3E}">
        <p14:creationId xmlns:p14="http://schemas.microsoft.com/office/powerpoint/2010/main" val="14439337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063791-ACCA-34C0-7E68-B78BCD9B8E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70A56-B14D-FC32-6B5E-3A22FDF1A8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55CF27-CC4D-988E-1389-ABBE1CA6F71F}"/>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preprocessing audio files to extract key features that are used in speech recognition, pronunciation evaluation,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--Uses </a:t>
            </a:r>
            <a:r>
              <a:rPr kumimoji="0" lang="en-US" sz="1200" b="0" i="0" u="none" strike="noStrike" kern="1200" cap="none" spc="0" normalizeH="0" baseline="0" noProof="0" err="1">
                <a:solidFill>
                  <a:sysClr val="windowText" lastClr="000000"/>
                </a:solidFill>
                <a:effectLst/>
                <a:uLnTx/>
                <a:uFillTx/>
                <a:latin typeface="Cambria"/>
                <a:ea typeface="+mn-ea"/>
                <a:cs typeface="+mn-cs"/>
              </a:rPr>
              <a:t>librosa</a:t>
            </a:r>
            <a:r>
              <a:rPr kumimoji="0" lang="en-US" sz="1200" b="0" i="0" u="none" strike="noStrike" kern="1200" cap="none" spc="0" normalizeH="0" baseline="0" noProof="0">
                <a:solidFill>
                  <a:sysClr val="windowText" lastClr="000000"/>
                </a:solidFill>
                <a:effectLst/>
                <a:uLnTx/>
                <a:uFillTx/>
                <a:latin typeface="Cambria"/>
                <a:ea typeface="+mn-ea"/>
                <a:cs typeface="+mn-cs"/>
              </a:rPr>
              <a:t> to load and resample audio files to a target sampling rate (16 kHz by default).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--Normalizes audio to ensure consistent range and reduce noise.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--Computes a set of 13 MFCC features from each audio file.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Create file that Combines, file paths, words, phonemes, and extracted features into a structured CSV file for training.</a:t>
            </a:r>
          </a:p>
        </p:txBody>
      </p:sp>
      <p:sp>
        <p:nvSpPr>
          <p:cNvPr id="4" name="Slide Number Placeholder 3">
            <a:extLst>
              <a:ext uri="{FF2B5EF4-FFF2-40B4-BE49-F238E27FC236}">
                <a16:creationId xmlns:a16="http://schemas.microsoft.com/office/drawing/2014/main" id="{E33CC3F9-DE0A-A77C-7A7F-9F0FC06DC07F}"/>
              </a:ext>
            </a:extLst>
          </p:cNvPr>
          <p:cNvSpPr>
            <a:spLocks noGrp="1"/>
          </p:cNvSpPr>
          <p:nvPr>
            <p:ph type="sldNum" sz="quarter" idx="5"/>
          </p:nvPr>
        </p:nvSpPr>
        <p:spPr/>
        <p:txBody>
          <a:bodyPr/>
          <a:lstStyle/>
          <a:p>
            <a:fld id="{A89C7E07-3C67-C64C-8DA0-0404F6303970}" type="slidenum">
              <a:rPr lang="en-US" smtClean="0"/>
              <a:t>73</a:t>
            </a:fld>
            <a:endParaRPr lang="en-US"/>
          </a:p>
        </p:txBody>
      </p:sp>
    </p:spTree>
    <p:extLst>
      <p:ext uri="{BB962C8B-B14F-4D97-AF65-F5344CB8AC3E}">
        <p14:creationId xmlns:p14="http://schemas.microsoft.com/office/powerpoint/2010/main" val="35207058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8B07B-D425-937E-69D2-9C443E187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3C069-D4F3-B342-B087-2A71C961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48684-DAFB-DE23-1627-84E9411C6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47C2DA3E-DD9D-14B1-76D9-80AAE58A0EFC}"/>
              </a:ext>
            </a:extLst>
          </p:cNvPr>
          <p:cNvSpPr>
            <a:spLocks noGrp="1"/>
          </p:cNvSpPr>
          <p:nvPr>
            <p:ph type="sldNum" sz="quarter" idx="5"/>
          </p:nvPr>
        </p:nvSpPr>
        <p:spPr/>
        <p:txBody>
          <a:bodyPr/>
          <a:lstStyle/>
          <a:p>
            <a:fld id="{A89C7E07-3C67-C64C-8DA0-0404F6303970}" type="slidenum">
              <a:rPr lang="en-US" smtClean="0"/>
              <a:t>74</a:t>
            </a:fld>
            <a:endParaRPr lang="en-US"/>
          </a:p>
        </p:txBody>
      </p:sp>
    </p:spTree>
    <p:extLst>
      <p:ext uri="{BB962C8B-B14F-4D97-AF65-F5344CB8AC3E}">
        <p14:creationId xmlns:p14="http://schemas.microsoft.com/office/powerpoint/2010/main" val="4198728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6D5D09-CEC1-19EA-3966-19A1208A1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AA78C7-A440-4210-F3C4-079338A444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009C89-47BC-FDB5-EE10-94CC05D1658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3330C1EA-E1FB-3656-4C80-DE7C592CB60B}"/>
              </a:ext>
            </a:extLst>
          </p:cNvPr>
          <p:cNvSpPr>
            <a:spLocks noGrp="1"/>
          </p:cNvSpPr>
          <p:nvPr>
            <p:ph type="sldNum" sz="quarter" idx="5"/>
          </p:nvPr>
        </p:nvSpPr>
        <p:spPr/>
        <p:txBody>
          <a:bodyPr/>
          <a:lstStyle/>
          <a:p>
            <a:fld id="{A89C7E07-3C67-C64C-8DA0-0404F6303970}" type="slidenum">
              <a:rPr lang="en-US" smtClean="0"/>
              <a:t>75</a:t>
            </a:fld>
            <a:endParaRPr lang="en-US"/>
          </a:p>
        </p:txBody>
      </p:sp>
    </p:spTree>
    <p:extLst>
      <p:ext uri="{BB962C8B-B14F-4D97-AF65-F5344CB8AC3E}">
        <p14:creationId xmlns:p14="http://schemas.microsoft.com/office/powerpoint/2010/main" val="288982062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20EEDE-AFDA-264B-90B1-FED4F97EE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099C10-3AB9-2875-D91A-19BE2C5CFB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096B9C-DF52-10D8-0456-D1825B29511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92D1D7C3-F1DB-6550-E185-D9D6EF4B8041}"/>
              </a:ext>
            </a:extLst>
          </p:cNvPr>
          <p:cNvSpPr>
            <a:spLocks noGrp="1"/>
          </p:cNvSpPr>
          <p:nvPr>
            <p:ph type="sldNum" sz="quarter" idx="5"/>
          </p:nvPr>
        </p:nvSpPr>
        <p:spPr/>
        <p:txBody>
          <a:bodyPr/>
          <a:lstStyle/>
          <a:p>
            <a:fld id="{A89C7E07-3C67-C64C-8DA0-0404F6303970}" type="slidenum">
              <a:rPr lang="en-US" smtClean="0"/>
              <a:t>76</a:t>
            </a:fld>
            <a:endParaRPr lang="en-US"/>
          </a:p>
        </p:txBody>
      </p:sp>
    </p:spTree>
    <p:extLst>
      <p:ext uri="{BB962C8B-B14F-4D97-AF65-F5344CB8AC3E}">
        <p14:creationId xmlns:p14="http://schemas.microsoft.com/office/powerpoint/2010/main" val="21983668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B654C0-570C-6B45-C4C3-16D1235A25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2B6D1-6EC8-D1F8-797F-23FC8791F3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62118C-7BE8-D82F-DA93-1B38A892118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In the training part we can see layers and output shape and parameters</a:t>
            </a:r>
          </a:p>
        </p:txBody>
      </p:sp>
      <p:sp>
        <p:nvSpPr>
          <p:cNvPr id="4" name="Slide Number Placeholder 3">
            <a:extLst>
              <a:ext uri="{FF2B5EF4-FFF2-40B4-BE49-F238E27FC236}">
                <a16:creationId xmlns:a16="http://schemas.microsoft.com/office/drawing/2014/main" id="{888891DC-61EB-FFBB-08AE-51365EA006ED}"/>
              </a:ext>
            </a:extLst>
          </p:cNvPr>
          <p:cNvSpPr>
            <a:spLocks noGrp="1"/>
          </p:cNvSpPr>
          <p:nvPr>
            <p:ph type="sldNum" sz="quarter" idx="5"/>
          </p:nvPr>
        </p:nvSpPr>
        <p:spPr/>
        <p:txBody>
          <a:bodyPr/>
          <a:lstStyle/>
          <a:p>
            <a:fld id="{A89C7E07-3C67-C64C-8DA0-0404F6303970}" type="slidenum">
              <a:rPr lang="en-US" smtClean="0"/>
              <a:t>77</a:t>
            </a:fld>
            <a:endParaRPr lang="en-US"/>
          </a:p>
        </p:txBody>
      </p:sp>
    </p:spTree>
    <p:extLst>
      <p:ext uri="{BB962C8B-B14F-4D97-AF65-F5344CB8AC3E}">
        <p14:creationId xmlns:p14="http://schemas.microsoft.com/office/powerpoint/2010/main" val="470410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E2FAB-AB13-7EA8-2B51-9602415A1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45EA6-DE14-B357-0669-A67862F56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4DAA8-DD9A-98CF-74C6-09506FDD42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After training we can get accuracy result and lost result</a:t>
            </a:r>
          </a:p>
        </p:txBody>
      </p:sp>
      <p:sp>
        <p:nvSpPr>
          <p:cNvPr id="4" name="Slide Number Placeholder 3">
            <a:extLst>
              <a:ext uri="{FF2B5EF4-FFF2-40B4-BE49-F238E27FC236}">
                <a16:creationId xmlns:a16="http://schemas.microsoft.com/office/drawing/2014/main" id="{2524F946-810F-2246-5650-955DE01C0332}"/>
              </a:ext>
            </a:extLst>
          </p:cNvPr>
          <p:cNvSpPr>
            <a:spLocks noGrp="1"/>
          </p:cNvSpPr>
          <p:nvPr>
            <p:ph type="sldNum" sz="quarter" idx="5"/>
          </p:nvPr>
        </p:nvSpPr>
        <p:spPr/>
        <p:txBody>
          <a:bodyPr/>
          <a:lstStyle/>
          <a:p>
            <a:fld id="{A89C7E07-3C67-C64C-8DA0-0404F6303970}" type="slidenum">
              <a:rPr lang="en-US" smtClean="0"/>
              <a:t>78</a:t>
            </a:fld>
            <a:endParaRPr lang="en-US"/>
          </a:p>
        </p:txBody>
      </p:sp>
    </p:spTree>
    <p:extLst>
      <p:ext uri="{BB962C8B-B14F-4D97-AF65-F5344CB8AC3E}">
        <p14:creationId xmlns:p14="http://schemas.microsoft.com/office/powerpoint/2010/main" val="34378412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286319404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F02A0-EB60-2782-26AE-89C64AEBC0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89A037-E66D-057A-A164-059046EACE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F1BAF-681B-C1E1-EAC5-A46CDE3A84C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Using unseen audio file we can predict output… this is path of the file.. It has been pronounced as house. That pronounced as stop..</a:t>
            </a:r>
          </a:p>
        </p:txBody>
      </p:sp>
      <p:sp>
        <p:nvSpPr>
          <p:cNvPr id="4" name="Slide Number Placeholder 3">
            <a:extLst>
              <a:ext uri="{FF2B5EF4-FFF2-40B4-BE49-F238E27FC236}">
                <a16:creationId xmlns:a16="http://schemas.microsoft.com/office/drawing/2014/main" id="{E74F701B-626D-E6F6-57B5-A44E2878729B}"/>
              </a:ext>
            </a:extLst>
          </p:cNvPr>
          <p:cNvSpPr>
            <a:spLocks noGrp="1"/>
          </p:cNvSpPr>
          <p:nvPr>
            <p:ph type="sldNum" sz="quarter" idx="5"/>
          </p:nvPr>
        </p:nvSpPr>
        <p:spPr/>
        <p:txBody>
          <a:bodyPr/>
          <a:lstStyle/>
          <a:p>
            <a:fld id="{A89C7E07-3C67-C64C-8DA0-0404F6303970}" type="slidenum">
              <a:rPr lang="en-US" smtClean="0"/>
              <a:t>79</a:t>
            </a:fld>
            <a:endParaRPr lang="en-US"/>
          </a:p>
        </p:txBody>
      </p:sp>
    </p:spTree>
    <p:extLst>
      <p:ext uri="{BB962C8B-B14F-4D97-AF65-F5344CB8AC3E}">
        <p14:creationId xmlns:p14="http://schemas.microsoft.com/office/powerpoint/2010/main" val="320078727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9D11F-93D8-3EC8-684C-830D095BC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F365C-3BD2-17E9-2816-05B32E67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0C1A0-7EB3-91C6-64D6-A5B3192FCA4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This gives the phoneme of certain words… In this case , I think that the size of dataset is not enough.. Some times errors are </a:t>
            </a:r>
            <a:r>
              <a:rPr kumimoji="0" lang="en-US" sz="1200" b="0" i="0" u="none" strike="noStrike" kern="1200" cap="none" spc="0" normalizeH="0" baseline="0" noProof="0" err="1">
                <a:solidFill>
                  <a:sysClr val="windowText" lastClr="000000"/>
                </a:solidFill>
                <a:effectLst/>
                <a:uLnTx/>
                <a:uFillTx/>
                <a:latin typeface="Cambria"/>
                <a:ea typeface="+mn-ea"/>
                <a:cs typeface="+mn-cs"/>
              </a:rPr>
              <a:t>highited</a:t>
            </a:r>
            <a:r>
              <a:rPr kumimoji="0" lang="en-US" sz="1200" b="0" i="0" u="none" strike="noStrike" kern="1200" cap="none" spc="0" normalizeH="0" baseline="0" noProof="0">
                <a:solidFill>
                  <a:sysClr val="windowText" lastClr="000000"/>
                </a:solidFill>
                <a:effectLst/>
                <a:uLnTx/>
                <a:uFillTx/>
                <a:latin typeface="Cambria"/>
                <a:ea typeface="+mn-ea"/>
                <a:cs typeface="+mn-cs"/>
              </a:rPr>
              <a:t> in </a:t>
            </a:r>
            <a:r>
              <a:rPr kumimoji="0" lang="en-US" sz="1200" b="0" i="0" u="none" strike="noStrike" kern="1200" cap="none" spc="0" normalizeH="0" baseline="0" noProof="0" err="1">
                <a:solidFill>
                  <a:sysClr val="windowText" lastClr="000000"/>
                </a:solidFill>
                <a:effectLst/>
                <a:uLnTx/>
                <a:uFillTx/>
                <a:latin typeface="Cambria"/>
                <a:ea typeface="+mn-ea"/>
                <a:cs typeface="+mn-cs"/>
              </a:rPr>
              <a:t>mispronounciations</a:t>
            </a:r>
            <a:r>
              <a:rPr kumimoji="0" lang="en-US" sz="1200" b="0" i="0" u="none" strike="noStrike" kern="1200" cap="none" spc="0" normalizeH="0" baseline="0" noProof="0">
                <a:solidFill>
                  <a:sysClr val="windowText" lastClr="000000"/>
                </a:solidFill>
                <a:effectLst/>
                <a:uLnTx/>
                <a:uFillTx/>
                <a:latin typeface="Cambria"/>
                <a:ea typeface="+mn-ea"/>
                <a:cs typeface="+mn-cs"/>
              </a:rPr>
              <a:t>. It should be correct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6475098A-4D70-EAC8-4C27-0BCE52725FC1}"/>
              </a:ext>
            </a:extLst>
          </p:cNvPr>
          <p:cNvSpPr>
            <a:spLocks noGrp="1"/>
          </p:cNvSpPr>
          <p:nvPr>
            <p:ph type="sldNum" sz="quarter" idx="5"/>
          </p:nvPr>
        </p:nvSpPr>
        <p:spPr/>
        <p:txBody>
          <a:bodyPr/>
          <a:lstStyle/>
          <a:p>
            <a:fld id="{A89C7E07-3C67-C64C-8DA0-0404F6303970}" type="slidenum">
              <a:rPr lang="en-US" smtClean="0"/>
              <a:t>80</a:t>
            </a:fld>
            <a:endParaRPr lang="en-US"/>
          </a:p>
        </p:txBody>
      </p:sp>
    </p:spTree>
    <p:extLst>
      <p:ext uri="{BB962C8B-B14F-4D97-AF65-F5344CB8AC3E}">
        <p14:creationId xmlns:p14="http://schemas.microsoft.com/office/powerpoint/2010/main" val="27258377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EEEF-D1BF-6FAD-24C8-64DD63DEE2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DC7684-C38B-86CC-547B-B55879104F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FF35A-D2E7-51B7-A010-E3AA434CF5FD}"/>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is Implemented User interface .Still This provide record the audio and we can listen it</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8021EC3C-D242-3925-E97A-BD2C51E00AAB}"/>
              </a:ext>
            </a:extLst>
          </p:cNvPr>
          <p:cNvSpPr>
            <a:spLocks noGrp="1"/>
          </p:cNvSpPr>
          <p:nvPr>
            <p:ph type="sldNum" sz="quarter" idx="5"/>
          </p:nvPr>
        </p:nvSpPr>
        <p:spPr/>
        <p:txBody>
          <a:bodyPr/>
          <a:lstStyle/>
          <a:p>
            <a:fld id="{A89C7E07-3C67-C64C-8DA0-0404F6303970}" type="slidenum">
              <a:rPr lang="en-US" smtClean="0"/>
              <a:t>81</a:t>
            </a:fld>
            <a:endParaRPr lang="en-US"/>
          </a:p>
        </p:txBody>
      </p:sp>
    </p:spTree>
    <p:extLst>
      <p:ext uri="{BB962C8B-B14F-4D97-AF65-F5344CB8AC3E}">
        <p14:creationId xmlns:p14="http://schemas.microsoft.com/office/powerpoint/2010/main" val="3170276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48533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98249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C16C06FC-2A54-4E81-BFD0-12F35D303B81}" type="datetime1">
              <a:rPr lang="en-US" smtClean="0">
                <a:latin typeface="+mn-lt"/>
              </a:rPr>
              <a:t>3/18/2025</a:t>
            </a:fld>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3577F282-C3A1-463C-89AE-E2D4C73B08EC}" type="datetime1">
              <a:rPr lang="en-US" smtClean="0">
                <a:latin typeface="+mn-lt"/>
              </a:rPr>
              <a:t>3/18/2025</a:t>
            </a:fld>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08BACD30-34F4-4AAC-806C-81F8658A68E7}" type="datetime1">
              <a:rPr lang="en-US" smtClean="0">
                <a:latin typeface="+mn-lt"/>
              </a:rPr>
              <a:t>3/18/2025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fld id="{5FF29187-6228-4CB6-A3BD-33378886A19B}" type="datetime1">
              <a:rPr lang="en-US" smtClean="0">
                <a:latin typeface="+mn-lt"/>
              </a:rPr>
              <a:t>3/18/2025</a:t>
            </a:fld>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fld id="{7EC8DD1F-D0E8-454C-81E3-50457A74E233}" type="datetime1">
              <a:rPr lang="en-US" smtClean="0">
                <a:latin typeface="+mn-lt"/>
              </a:rPr>
              <a:t>3/18/2025</a:t>
            </a:fld>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BE27FABF-9FF2-48F6-B91C-D73FE7E1B164}" type="datetime1">
              <a:rPr lang="en-US" smtClean="0">
                <a:latin typeface="+mn-lt"/>
              </a:rPr>
              <a:t>3/18/2025</a:t>
            </a:fld>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04C30D7-5EEE-455F-9160-E4DFABD3322F}" type="datetime1">
              <a:rPr lang="en-US" smtClean="0">
                <a:latin typeface="+mn-lt"/>
              </a:rPr>
              <a:t>3/18/2025</a:t>
            </a:fld>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059A1DDC-AC93-4678-A8DF-6A46D294FB97}" type="datetime1">
              <a:rPr lang="en-US" smtClean="0">
                <a:latin typeface="+mn-lt"/>
              </a:rPr>
              <a:t>3/18/2025</a:t>
            </a:fld>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bin"/></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png"/><Relationship Id="rId7" Type="http://schemas.openxmlformats.org/officeDocument/2006/relationships/image" Target="../media/image28.png"/><Relationship Id="rId12"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4.bin"/><Relationship Id="rId11" Type="http://schemas.openxmlformats.org/officeDocument/2006/relationships/image" Target="../media/image25.png"/><Relationship Id="rId5" Type="http://schemas.openxmlformats.org/officeDocument/2006/relationships/image" Target="../media/image27.jpeg"/><Relationship Id="rId10" Type="http://schemas.openxmlformats.org/officeDocument/2006/relationships/image" Target="../media/image31.png"/><Relationship Id="rId4" Type="http://schemas.openxmlformats.org/officeDocument/2006/relationships/image" Target="../media/image26.jpeg"/><Relationship Id="rId9" Type="http://schemas.openxmlformats.org/officeDocument/2006/relationships/image" Target="../media/image30.jpe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57.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60.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1.xml"/><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1.xml"/><Relationship Id="rId5" Type="http://schemas.openxmlformats.org/officeDocument/2006/relationships/image" Target="../media/image64.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2.xml"/><Relationship Id="rId1" Type="http://schemas.openxmlformats.org/officeDocument/2006/relationships/slideLayout" Target="../slideLayouts/slideLayout11.xml"/><Relationship Id="rId4" Type="http://schemas.openxmlformats.org/officeDocument/2006/relationships/image" Target="../media/image66.png"/></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C21BB-D504-18BF-D61C-32034F73D926}"/>
              </a:ext>
            </a:extLst>
          </p:cNvPr>
          <p:cNvSpPr txBox="1">
            <a:spLocks/>
          </p:cNvSpPr>
          <p:nvPr/>
        </p:nvSpPr>
        <p:spPr>
          <a:xfrm>
            <a:off x="3524250" y="381000"/>
            <a:ext cx="8662639" cy="30099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4200">
                <a:latin typeface="Arial Black (Headings)"/>
                <a:cs typeface="Times New Roman" panose="02020603050405020304" pitchFamily="18" charset="0"/>
              </a:rPr>
              <a:t>AI-enabled Intelligent Assistant to Improve Reading and Comprehension Skills in English Language</a:t>
            </a:r>
          </a:p>
        </p:txBody>
      </p:sp>
      <p:sp>
        <p:nvSpPr>
          <p:cNvPr id="5" name="Subtitle 4">
            <a:extLst>
              <a:ext uri="{FF2B5EF4-FFF2-40B4-BE49-F238E27FC236}">
                <a16:creationId xmlns:a16="http://schemas.microsoft.com/office/drawing/2014/main" id="{9941E60F-1023-D20D-2269-13DF77A766D0}"/>
              </a:ext>
            </a:extLst>
          </p:cNvPr>
          <p:cNvSpPr txBox="1">
            <a:spLocks/>
          </p:cNvSpPr>
          <p:nvPr/>
        </p:nvSpPr>
        <p:spPr>
          <a:xfrm>
            <a:off x="3095625" y="4200525"/>
            <a:ext cx="8534400" cy="523874"/>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latin typeface="Arial" panose="020B0604020202020204" pitchFamily="34" charset="0"/>
                <a:cs typeface="Arial" panose="020B0604020202020204" pitchFamily="34" charset="0"/>
              </a:rPr>
              <a:t>24-25J-027</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98409"/>
            <a:ext cx="10972800" cy="924336"/>
          </a:xfrm>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6150BC19-619A-D110-919A-BCE525AB8D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731" y="1403406"/>
            <a:ext cx="9951263" cy="4702291"/>
          </a:xfrm>
          <a:prstGeom prst="rect">
            <a:avLst/>
          </a:prstGeom>
        </p:spPr>
      </p:pic>
    </p:spTree>
    <p:extLst>
      <p:ext uri="{BB962C8B-B14F-4D97-AF65-F5344CB8AC3E}">
        <p14:creationId xmlns:p14="http://schemas.microsoft.com/office/powerpoint/2010/main" val="58168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08503" y="-530797"/>
            <a:ext cx="10972800" cy="1574317"/>
          </a:xfrm>
        </p:spPr>
        <p:txBody>
          <a:bodyPr/>
          <a:lstStyle/>
          <a:p>
            <a:r>
              <a:rPr lang="en-US" sz="4400" b="1"/>
              <a:t>Specific and Sub Objectives</a:t>
            </a:r>
            <a:endParaRPr lang="en-US"/>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5" name="Oval 4">
            <a:extLst>
              <a:ext uri="{FF2B5EF4-FFF2-40B4-BE49-F238E27FC236}">
                <a16:creationId xmlns:a16="http://schemas.microsoft.com/office/drawing/2014/main" id="{5134C2C7-F916-9267-9E91-6D88B8092C82}"/>
              </a:ext>
            </a:extLst>
          </p:cNvPr>
          <p:cNvSpPr/>
          <p:nvPr/>
        </p:nvSpPr>
        <p:spPr>
          <a:xfrm>
            <a:off x="190018" y="1241958"/>
            <a:ext cx="3276600" cy="4800600"/>
          </a:xfrm>
          <a:prstGeom prst="ellipse">
            <a:avLst/>
          </a:prstGeom>
        </p:spPr>
        <p:style>
          <a:lnRef idx="2">
            <a:schemeClr val="accent1">
              <a:shade val="15000"/>
            </a:schemeClr>
          </a:lnRef>
          <a:fillRef idx="1001">
            <a:schemeClr val="lt2"/>
          </a:fillRef>
          <a:effectRef idx="0">
            <a:schemeClr val="accent1"/>
          </a:effectRef>
          <a:fontRef idx="minor">
            <a:schemeClr val="lt1"/>
          </a:fontRef>
        </p:style>
        <p:txBody>
          <a:bodyPr rtlCol="0" anchor="ctr"/>
          <a:lstStyle/>
          <a:p>
            <a:pPr marL="0" marR="0" lvl="0" indent="0" algn="just" rtl="0">
              <a:lnSpc>
                <a:spcPct val="14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Specific Objective</a:t>
            </a:r>
          </a:p>
          <a:p>
            <a:pPr marL="0" marR="0" lvl="0" indent="0" algn="ctr" rtl="0">
              <a:spcBef>
                <a:spcPts val="0"/>
              </a:spcBef>
              <a:spcAft>
                <a:spcPts val="0"/>
              </a:spcAft>
              <a:buNone/>
            </a:pPr>
            <a:r>
              <a:rPr lang="en-US"/>
              <a:t>To help high school students improve their English vocabulary and comprehension, we will create a module that generates interactive games and exercises based on the vocabulary words they provide</a:t>
            </a:r>
            <a:endParaRPr lang="en-US">
              <a:solidFill>
                <a:schemeClr val="tx1"/>
              </a:solidFill>
            </a:endParaRPr>
          </a:p>
        </p:txBody>
      </p:sp>
      <p:graphicFrame>
        <p:nvGraphicFramePr>
          <p:cNvPr id="6" name="Diagram 5">
            <a:extLst>
              <a:ext uri="{FF2B5EF4-FFF2-40B4-BE49-F238E27FC236}">
                <a16:creationId xmlns:a16="http://schemas.microsoft.com/office/drawing/2014/main" id="{A49FA2FD-F2E8-C019-5014-E93455DE0FDE}"/>
              </a:ext>
            </a:extLst>
          </p:cNvPr>
          <p:cNvGraphicFramePr/>
          <p:nvPr/>
        </p:nvGraphicFramePr>
        <p:xfrm>
          <a:off x="3009418" y="1043520"/>
          <a:ext cx="7696200" cy="5041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666B47A-FE51-A709-B403-B57BA64AC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818" y="1546758"/>
            <a:ext cx="990294" cy="990294"/>
          </a:xfrm>
          <a:prstGeom prst="rect">
            <a:avLst/>
          </a:prstGeom>
        </p:spPr>
      </p:pic>
      <p:pic>
        <p:nvPicPr>
          <p:cNvPr id="8" name="Picture 7">
            <a:extLst>
              <a:ext uri="{FF2B5EF4-FFF2-40B4-BE49-F238E27FC236}">
                <a16:creationId xmlns:a16="http://schemas.microsoft.com/office/drawing/2014/main" id="{FB37AB16-B224-FC5F-B29C-9AD13E45D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218" y="3146958"/>
            <a:ext cx="759561" cy="759561"/>
          </a:xfrm>
          <a:prstGeom prst="rect">
            <a:avLst/>
          </a:prstGeom>
        </p:spPr>
      </p:pic>
      <p:pic>
        <p:nvPicPr>
          <p:cNvPr id="9" name="Picture 8">
            <a:extLst>
              <a:ext uri="{FF2B5EF4-FFF2-40B4-BE49-F238E27FC236}">
                <a16:creationId xmlns:a16="http://schemas.microsoft.com/office/drawing/2014/main" id="{2578189F-08D6-27DA-9922-79E7AB26B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32" y="4716610"/>
            <a:ext cx="671880" cy="671880"/>
          </a:xfrm>
          <a:prstGeom prst="rect">
            <a:avLst/>
          </a:prstGeom>
        </p:spPr>
      </p:pic>
    </p:spTree>
    <p:extLst>
      <p:ext uri="{BB962C8B-B14F-4D97-AF65-F5344CB8AC3E}">
        <p14:creationId xmlns:p14="http://schemas.microsoft.com/office/powerpoint/2010/main" val="62313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601699"/>
            <a:ext cx="10972800" cy="1570325"/>
          </a:xfrm>
        </p:spPr>
        <p:txBody>
          <a:bodyPr/>
          <a:lstStyle/>
          <a:p>
            <a:r>
              <a:rPr lang="en-US"/>
              <a:t>System 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12"/>
          </p:nvPr>
        </p:nvSpPr>
        <p:spPr/>
        <p:txBody>
          <a:bodyPr/>
          <a:lstStyle/>
          <a:p>
            <a:fld id="{294A09A9-5501-47C1-A89A-A340965A2BE2}" type="slidenum">
              <a:rPr lang="en-US" smtClean="0"/>
              <a:pPr/>
              <a:t>12</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11"/>
          </p:nvPr>
        </p:nvSpPr>
        <p:spPr/>
        <p:txBody>
          <a:bodyPr/>
          <a:lstStyle/>
          <a:p>
            <a:fld id="{08BACD30-34F4-4AAC-806C-81F8658A68E7}" type="datetime1">
              <a:rPr lang="en-US" smtClean="0">
                <a:latin typeface="+mn-lt"/>
              </a:rPr>
              <a:t>3/18/2025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12</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3" name="Rectangle 12">
            <a:extLst>
              <a:ext uri="{FF2B5EF4-FFF2-40B4-BE49-F238E27FC236}">
                <a16:creationId xmlns:a16="http://schemas.microsoft.com/office/drawing/2014/main" id="{E99F1453-FC84-D0B4-908B-4B991C65DA5C}"/>
              </a:ext>
            </a:extLst>
          </p:cNvPr>
          <p:cNvSpPr/>
          <p:nvPr/>
        </p:nvSpPr>
        <p:spPr>
          <a:xfrm>
            <a:off x="2944711" y="6443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14" name="Picture 13">
            <a:extLst>
              <a:ext uri="{FF2B5EF4-FFF2-40B4-BE49-F238E27FC236}">
                <a16:creationId xmlns:a16="http://schemas.microsoft.com/office/drawing/2014/main" id="{1A3CE76D-1453-2373-167A-CE7FF838F1B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6606" y="1087312"/>
            <a:ext cx="9125292" cy="5157837"/>
          </a:xfrm>
          <a:prstGeom prst="rect">
            <a:avLst/>
          </a:prstGeom>
          <a:noFill/>
          <a:ln w="3175">
            <a:solidFill>
              <a:schemeClr val="bg1"/>
            </a:solidFill>
          </a:ln>
        </p:spPr>
      </p:pic>
      <p:pic>
        <p:nvPicPr>
          <p:cNvPr id="16" name="Picture 15">
            <a:extLst>
              <a:ext uri="{FF2B5EF4-FFF2-40B4-BE49-F238E27FC236}">
                <a16:creationId xmlns:a16="http://schemas.microsoft.com/office/drawing/2014/main" id="{7438C0EB-A0BB-43C3-DBB7-8B1FCCA5A5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7834" y="5289116"/>
            <a:ext cx="1564075" cy="609577"/>
          </a:xfrm>
          <a:prstGeom prst="rect">
            <a:avLst/>
          </a:prstGeom>
        </p:spPr>
      </p:pic>
      <p:pic>
        <p:nvPicPr>
          <p:cNvPr id="18" name="Picture 17">
            <a:extLst>
              <a:ext uri="{FF2B5EF4-FFF2-40B4-BE49-F238E27FC236}">
                <a16:creationId xmlns:a16="http://schemas.microsoft.com/office/drawing/2014/main" id="{B710EE53-B8C2-3712-E81F-D21A76DE3B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4872" y="4702646"/>
            <a:ext cx="1564076" cy="415787"/>
          </a:xfrm>
          <a:prstGeom prst="rect">
            <a:avLst/>
          </a:prstGeom>
        </p:spPr>
      </p:pic>
      <p:pic>
        <p:nvPicPr>
          <p:cNvPr id="20" name="Picture 19">
            <a:extLst>
              <a:ext uri="{FF2B5EF4-FFF2-40B4-BE49-F238E27FC236}">
                <a16:creationId xmlns:a16="http://schemas.microsoft.com/office/drawing/2014/main" id="{3CA926AA-6AFB-D43B-032B-509149939F1A}"/>
              </a:ext>
            </a:extLst>
          </p:cNvPr>
          <p:cNvPicPr>
            <a:picLocks noChangeAspect="1"/>
          </p:cNvPicPr>
          <p:nvPr/>
        </p:nvPicPr>
        <p:blipFill>
          <a:blip r:embed="rId7"/>
          <a:stretch>
            <a:fillRect/>
          </a:stretch>
        </p:blipFill>
        <p:spPr>
          <a:xfrm>
            <a:off x="7369189" y="4932630"/>
            <a:ext cx="2181858" cy="1171482"/>
          </a:xfrm>
          <a:prstGeom prst="rect">
            <a:avLst/>
          </a:prstGeom>
        </p:spPr>
      </p:pic>
      <p:sp>
        <p:nvSpPr>
          <p:cNvPr id="21" name="TextBox 20">
            <a:extLst>
              <a:ext uri="{FF2B5EF4-FFF2-40B4-BE49-F238E27FC236}">
                <a16:creationId xmlns:a16="http://schemas.microsoft.com/office/drawing/2014/main" id="{37C4222D-B392-7736-D87C-EC70E1C35EF6}"/>
              </a:ext>
            </a:extLst>
          </p:cNvPr>
          <p:cNvSpPr txBox="1"/>
          <p:nvPr/>
        </p:nvSpPr>
        <p:spPr>
          <a:xfrm>
            <a:off x="7369189" y="5245219"/>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Word Association game</a:t>
            </a:r>
          </a:p>
        </p:txBody>
      </p:sp>
      <p:sp>
        <p:nvSpPr>
          <p:cNvPr id="22" name="TextBox 21">
            <a:extLst>
              <a:ext uri="{FF2B5EF4-FFF2-40B4-BE49-F238E27FC236}">
                <a16:creationId xmlns:a16="http://schemas.microsoft.com/office/drawing/2014/main" id="{BF2A4578-1553-11E5-A1A6-631DAF99459A}"/>
              </a:ext>
            </a:extLst>
          </p:cNvPr>
          <p:cNvSpPr txBox="1"/>
          <p:nvPr/>
        </p:nvSpPr>
        <p:spPr>
          <a:xfrm>
            <a:off x="7907744" y="5529077"/>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Taboo Chat</a:t>
            </a:r>
          </a:p>
        </p:txBody>
      </p:sp>
      <p:sp>
        <p:nvSpPr>
          <p:cNvPr id="23" name="TextBox 22">
            <a:extLst>
              <a:ext uri="{FF2B5EF4-FFF2-40B4-BE49-F238E27FC236}">
                <a16:creationId xmlns:a16="http://schemas.microsoft.com/office/drawing/2014/main" id="{C5162C21-81C0-30D0-4D00-893FBECE7407}"/>
              </a:ext>
            </a:extLst>
          </p:cNvPr>
          <p:cNvSpPr txBox="1"/>
          <p:nvPr/>
        </p:nvSpPr>
        <p:spPr>
          <a:xfrm>
            <a:off x="7907744" y="5767876"/>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SpellMaster</a:t>
            </a:r>
          </a:p>
        </p:txBody>
      </p:sp>
      <p:pic>
        <p:nvPicPr>
          <p:cNvPr id="27" name="Picture 26">
            <a:extLst>
              <a:ext uri="{FF2B5EF4-FFF2-40B4-BE49-F238E27FC236}">
                <a16:creationId xmlns:a16="http://schemas.microsoft.com/office/drawing/2014/main" id="{472CC83B-8203-780E-3682-B0D438F3476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04658" y="2085609"/>
            <a:ext cx="1133648" cy="178904"/>
          </a:xfrm>
          <a:prstGeom prst="rect">
            <a:avLst/>
          </a:prstGeom>
        </p:spPr>
      </p:pic>
      <p:pic>
        <p:nvPicPr>
          <p:cNvPr id="28" name="Content Placeholder 2">
            <a:extLst>
              <a:ext uri="{FF2B5EF4-FFF2-40B4-BE49-F238E27FC236}">
                <a16:creationId xmlns:a16="http://schemas.microsoft.com/office/drawing/2014/main" id="{36FEBC85-5323-0404-2803-0BC6DD12441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51285" y="4294179"/>
            <a:ext cx="384313" cy="365299"/>
          </a:xfrm>
          <a:prstGeom prst="rect">
            <a:avLst/>
          </a:prstGeom>
          <a:ln>
            <a:solidFill>
              <a:schemeClr val="bg1"/>
            </a:solidFill>
          </a:ln>
        </p:spPr>
      </p:pic>
      <p:pic>
        <p:nvPicPr>
          <p:cNvPr id="30" name="Picture 29">
            <a:extLst>
              <a:ext uri="{FF2B5EF4-FFF2-40B4-BE49-F238E27FC236}">
                <a16:creationId xmlns:a16="http://schemas.microsoft.com/office/drawing/2014/main" id="{13751577-848E-E3AC-91EE-CB18A36F71E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980" y="5501733"/>
            <a:ext cx="1254642" cy="452554"/>
          </a:xfrm>
          <a:prstGeom prst="rect">
            <a:avLst/>
          </a:prstGeom>
        </p:spPr>
      </p:pic>
    </p:spTree>
    <p:extLst>
      <p:ext uri="{BB962C8B-B14F-4D97-AF65-F5344CB8AC3E}">
        <p14:creationId xmlns:p14="http://schemas.microsoft.com/office/powerpoint/2010/main" val="289581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49672" y="198408"/>
            <a:ext cx="12420434" cy="717582"/>
          </a:xfrm>
        </p:spPr>
        <p:txBody>
          <a:bodyPr/>
          <a:lstStyle/>
          <a:p>
            <a:r>
              <a:rPr lang="en-US" sz="4000" b="1">
                <a:solidFill>
                  <a:srgbClr val="000000"/>
                </a:solidFill>
                <a:cs typeface="Arial"/>
              </a:rPr>
              <a:t>Technologies, Techniques, Algorithms</a:t>
            </a:r>
            <a:endParaRPr lang="en-US" sz="4000"/>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Google Shape;479;p14">
            <a:extLst>
              <a:ext uri="{FF2B5EF4-FFF2-40B4-BE49-F238E27FC236}">
                <a16:creationId xmlns:a16="http://schemas.microsoft.com/office/drawing/2014/main" id="{2B22DB9D-368C-F7E2-BC30-D9FDCC3077FF}"/>
              </a:ext>
            </a:extLst>
          </p:cNvPr>
          <p:cNvSpPr/>
          <p:nvPr/>
        </p:nvSpPr>
        <p:spPr>
          <a:xfrm>
            <a:off x="653301" y="1471827"/>
            <a:ext cx="3424231" cy="4625769"/>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r>
              <a:rPr lang="en-US" sz="2400" b="1">
                <a:ln w="0"/>
                <a:solidFill>
                  <a:schemeClr val="bg1"/>
                </a:solidFill>
                <a:latin typeface="Calibri" panose="020F0502020204030204" pitchFamily="34" charset="0"/>
                <a:ea typeface="Calibri" panose="020F0502020204030204" pitchFamily="34" charset="0"/>
                <a:cs typeface="Calibri" panose="020F0502020204030204" pitchFamily="34" charset="0"/>
              </a:rPr>
              <a:t>Technologies</a:t>
            </a: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React Js</a:t>
            </a: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Python and Fast Api</a:t>
            </a:r>
          </a:p>
          <a:p>
            <a:pPr marL="342900" lvl="0" indent="-342900" rtl="0">
              <a:spcBef>
                <a:spcPts val="0"/>
              </a:spcBef>
              <a:spcAft>
                <a:spcPts val="0"/>
              </a:spcAft>
              <a:buFont typeface="Arial" panose="020B0604020202020204" pitchFamily="34" charset="0"/>
              <a:buChar char="•"/>
            </a:pPr>
            <a:r>
              <a:rPr lang="en-US">
                <a:solidFill>
                  <a:schemeClr val="bg1"/>
                </a:solidFill>
                <a:latin typeface="Calibri" panose="020F0502020204030204" pitchFamily="34" charset="0"/>
                <a:ea typeface="Calibri" panose="020F0502020204030204" pitchFamily="34" charset="0"/>
                <a:cs typeface="Calibri" panose="020F0502020204030204" pitchFamily="34" charset="0"/>
              </a:rPr>
              <a:t>Phaser.js/HTML5 game framework</a:t>
            </a:r>
            <a:endParaRPr lang="en-US">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MongoDB</a:t>
            </a: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Pinecone Vector DB</a:t>
            </a: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Lang Chain Framework</a:t>
            </a:r>
          </a:p>
          <a:p>
            <a:pPr marL="342900" lvl="0" indent="-342900" rtl="0">
              <a:spcBef>
                <a:spcPts val="0"/>
              </a:spcBef>
              <a:spcAft>
                <a:spcPts val="0"/>
              </a:spcAft>
              <a:buFont typeface="Arial" panose="020B0604020202020204" pitchFamily="34" charset="0"/>
              <a:buChar char="•"/>
            </a:pPr>
            <a:r>
              <a:rPr lang="en-US">
                <a:ln w="0"/>
                <a:solidFill>
                  <a:schemeClr val="bg1"/>
                </a:solidFill>
                <a:latin typeface="Calibri" panose="020F0502020204030204" pitchFamily="34" charset="0"/>
                <a:ea typeface="Calibri" panose="020F0502020204030204" pitchFamily="34" charset="0"/>
                <a:cs typeface="Calibri" panose="020F0502020204030204" pitchFamily="34" charset="0"/>
              </a:rPr>
              <a:t>Data Embedding Model</a:t>
            </a:r>
          </a:p>
          <a:p>
            <a:pPr marL="342900" lvl="0" indent="-342900"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285750" lvl="0" indent="-285750" algn="ctr" rtl="0">
              <a:spcBef>
                <a:spcPts val="0"/>
              </a:spcBef>
              <a:spcAft>
                <a:spcPts val="0"/>
              </a:spcAft>
              <a:buFont typeface="Arial" panose="020B0604020202020204" pitchFamily="34" charset="0"/>
              <a:buChar char="•"/>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a:solidFill>
                <a:schemeClr val="bg1"/>
              </a:solidFill>
            </a:endParaRPr>
          </a:p>
        </p:txBody>
      </p:sp>
      <p:sp>
        <p:nvSpPr>
          <p:cNvPr id="7" name="Google Shape;482;p14">
            <a:extLst>
              <a:ext uri="{FF2B5EF4-FFF2-40B4-BE49-F238E27FC236}">
                <a16:creationId xmlns:a16="http://schemas.microsoft.com/office/drawing/2014/main" id="{0C2F09F8-291E-B995-D09B-EEE5F0316DCC}"/>
              </a:ext>
            </a:extLst>
          </p:cNvPr>
          <p:cNvSpPr txBox="1"/>
          <p:nvPr/>
        </p:nvSpPr>
        <p:spPr>
          <a:xfrm>
            <a:off x="521698" y="4086432"/>
            <a:ext cx="2994660" cy="862993"/>
          </a:xfrm>
          <a:prstGeom prst="rect">
            <a:avLst/>
          </a:prstGeom>
          <a:noFill/>
          <a:ln>
            <a:noFill/>
          </a:ln>
        </p:spPr>
        <p:txBody>
          <a:bodyPr spcFirstLastPara="1" wrap="square" lIns="0" tIns="0" rIns="0" bIns="0" anchor="t" anchorCtr="0">
            <a:spAutoFit/>
          </a:bodyPr>
          <a:lstStyle/>
          <a:p>
            <a:pPr marL="0" marR="0" lvl="0" indent="0" algn="l" rtl="0">
              <a:lnSpc>
                <a:spcPct val="155555"/>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lnSpc>
                <a:spcPct val="140000"/>
              </a:lnSpc>
              <a:spcBef>
                <a:spcPts val="0"/>
              </a:spcBef>
              <a:spcAft>
                <a:spcPts val="0"/>
              </a:spcAft>
              <a:buNone/>
            </a:pPr>
            <a:endParaRPr sz="2000" b="1" i="0" u="none" strike="noStrike" cap="none">
              <a:solidFill>
                <a:srgbClr val="B3B3B3"/>
              </a:solidFill>
              <a:latin typeface="Open Sans"/>
              <a:ea typeface="Open Sans"/>
              <a:cs typeface="Open Sans"/>
              <a:sym typeface="Open Sans"/>
            </a:endParaRPr>
          </a:p>
        </p:txBody>
      </p:sp>
      <p:sp>
        <p:nvSpPr>
          <p:cNvPr id="8" name="Google Shape;486;p14">
            <a:extLst>
              <a:ext uri="{FF2B5EF4-FFF2-40B4-BE49-F238E27FC236}">
                <a16:creationId xmlns:a16="http://schemas.microsoft.com/office/drawing/2014/main" id="{738FE546-C0A3-8F84-6BA5-A05E6A2E943C}"/>
              </a:ext>
            </a:extLst>
          </p:cNvPr>
          <p:cNvSpPr/>
          <p:nvPr/>
        </p:nvSpPr>
        <p:spPr>
          <a:xfrm>
            <a:off x="370608" y="1260101"/>
            <a:ext cx="565387" cy="60960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4">
              <a:alphaModFix/>
            </a:blip>
            <a:stretch>
              <a:fillRect l="-37716" r="-37765" b="-1343"/>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79;p14">
            <a:extLst>
              <a:ext uri="{FF2B5EF4-FFF2-40B4-BE49-F238E27FC236}">
                <a16:creationId xmlns:a16="http://schemas.microsoft.com/office/drawing/2014/main" id="{9135B680-E660-A7C3-636A-99F178305A34}"/>
              </a:ext>
            </a:extLst>
          </p:cNvPr>
          <p:cNvSpPr/>
          <p:nvPr/>
        </p:nvSpPr>
        <p:spPr>
          <a:xfrm>
            <a:off x="6096000" y="1493014"/>
            <a:ext cx="3424231" cy="254249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lvl="0" rtl="0">
              <a:spcBef>
                <a:spcPts val="0"/>
              </a:spcBef>
              <a:spcAft>
                <a:spcPts val="0"/>
              </a:spcAft>
            </a:pPr>
            <a:endParaRPr lang="en-US"/>
          </a:p>
          <a:p>
            <a:pPr marL="342900" lvl="0" indent="-342900" rtl="0">
              <a:spcBef>
                <a:spcPts val="0"/>
              </a:spcBef>
              <a:spcAft>
                <a:spcPts val="0"/>
              </a:spcAft>
              <a:buFont typeface="Arial" panose="020B0604020202020204" pitchFamily="34" charset="0"/>
              <a:buChar char="•"/>
            </a:pPr>
            <a:endParaRPr lang="en-US">
              <a:ln w="0"/>
              <a:effectLst>
                <a:outerShdw blurRad="38100" dist="19050" dir="2700000" algn="tl" rotWithShape="0">
                  <a:schemeClr val="dk1">
                    <a:alpha val="40000"/>
                  </a:schemeClr>
                </a:outerShdw>
              </a:effectLst>
            </a:endParaRPr>
          </a:p>
          <a:p>
            <a:pPr marL="0" lvl="0" indent="0" algn="ctr" rtl="0">
              <a:spcBef>
                <a:spcPts val="0"/>
              </a:spcBef>
              <a:spcAft>
                <a:spcPts val="0"/>
              </a:spcAft>
              <a:buNone/>
            </a:pPr>
            <a:r>
              <a:rPr lang="en-US" sz="2400" b="1">
                <a:solidFill>
                  <a:srgbClr val="000000"/>
                </a:solidFill>
                <a:latin typeface="Calibri" panose="020F0502020204030204" pitchFamily="34" charset="0"/>
                <a:ea typeface="Calibri" panose="020F0502020204030204" pitchFamily="34" charset="0"/>
                <a:cs typeface="Calibri" panose="020F0502020204030204" pitchFamily="34" charset="0"/>
              </a:rPr>
              <a:t>Techniques</a:t>
            </a:r>
          </a:p>
          <a:p>
            <a:pPr marL="0" lvl="0" indent="0" algn="ctr" rtl="0">
              <a:spcBef>
                <a:spcPts val="0"/>
              </a:spcBef>
              <a:spcAft>
                <a:spcPts val="0"/>
              </a:spcAft>
              <a:buNone/>
            </a:pPr>
            <a:endParaRPr lang="en-US" sz="120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800">
                <a:solidFill>
                  <a:schemeClr val="bg1"/>
                </a:solidFill>
                <a:effectLst/>
                <a:latin typeface="Calibri" panose="020F0502020204030204" pitchFamily="34" charset="0"/>
                <a:ea typeface="Calibri" panose="020F0502020204030204" pitchFamily="34" charset="0"/>
                <a:cs typeface="Calibri" panose="020F0502020204030204" pitchFamily="34" charset="0"/>
              </a:rPr>
              <a:t>Prompting techniques</a:t>
            </a:r>
          </a:p>
          <a:p>
            <a:pPr marL="285750" lvl="0" indent="-285750" rtl="0">
              <a:spcBef>
                <a:spcPts val="0"/>
              </a:spcBef>
              <a:spcAft>
                <a:spcPts val="0"/>
              </a:spcAft>
              <a:buFont typeface="Arial" panose="020B0604020202020204" pitchFamily="34" charset="0"/>
              <a:buChar char="•"/>
            </a:pPr>
            <a:r>
              <a:rPr lang="en-US">
                <a:solidFill>
                  <a:schemeClr val="bg1"/>
                </a:solidFill>
                <a:latin typeface="Calibri" panose="020F0502020204030204" pitchFamily="34" charset="0"/>
                <a:ea typeface="Calibri" panose="020F0502020204030204" pitchFamily="34" charset="0"/>
                <a:cs typeface="Calibri" panose="020F0502020204030204" pitchFamily="34" charset="0"/>
              </a:rPr>
              <a:t>Data embedding </a:t>
            </a: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285750" lvl="0" indent="-285750" algn="ctr" rtl="0">
              <a:spcBef>
                <a:spcPts val="0"/>
              </a:spcBef>
              <a:spcAft>
                <a:spcPts val="0"/>
              </a:spcAft>
              <a:buFont typeface="Arial" panose="020B0604020202020204" pitchFamily="34" charset="0"/>
              <a:buChar char="•"/>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a:solidFill>
                <a:schemeClr val="bg1"/>
              </a:solidFill>
            </a:endParaRPr>
          </a:p>
        </p:txBody>
      </p:sp>
      <p:sp>
        <p:nvSpPr>
          <p:cNvPr id="10" name="Google Shape;485;p14">
            <a:extLst>
              <a:ext uri="{FF2B5EF4-FFF2-40B4-BE49-F238E27FC236}">
                <a16:creationId xmlns:a16="http://schemas.microsoft.com/office/drawing/2014/main" id="{E658D4BD-1374-2A65-667D-44CE867F1E7A}"/>
              </a:ext>
            </a:extLst>
          </p:cNvPr>
          <p:cNvSpPr/>
          <p:nvPr/>
        </p:nvSpPr>
        <p:spPr>
          <a:xfrm>
            <a:off x="5765987" y="1320145"/>
            <a:ext cx="660026" cy="609601"/>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5">
              <a:alphaModFix/>
            </a:blip>
            <a:stretch>
              <a:fillRect l="-2428" t="-5319" r="-2503" b="-8736"/>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79;p14">
            <a:extLst>
              <a:ext uri="{FF2B5EF4-FFF2-40B4-BE49-F238E27FC236}">
                <a16:creationId xmlns:a16="http://schemas.microsoft.com/office/drawing/2014/main" id="{A23EDD81-7CFF-817C-CC58-251FEF361D29}"/>
              </a:ext>
            </a:extLst>
          </p:cNvPr>
          <p:cNvSpPr/>
          <p:nvPr/>
        </p:nvSpPr>
        <p:spPr>
          <a:xfrm>
            <a:off x="6136945" y="4340313"/>
            <a:ext cx="3414813" cy="17034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lvl="0" rtl="0">
              <a:spcBef>
                <a:spcPts val="0"/>
              </a:spcBef>
              <a:spcAft>
                <a:spcPts val="0"/>
              </a:spcAft>
            </a:pPr>
            <a:endParaRPr lang="en-US"/>
          </a:p>
          <a:p>
            <a:pPr marL="342900" lvl="0" indent="-342900" rtl="0">
              <a:spcBef>
                <a:spcPts val="0"/>
              </a:spcBef>
              <a:spcAft>
                <a:spcPts val="0"/>
              </a:spcAft>
              <a:buFont typeface="Arial" panose="020B0604020202020204" pitchFamily="34" charset="0"/>
              <a:buChar char="•"/>
            </a:pPr>
            <a:endParaRPr lang="en-US">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sz="2400" b="1">
              <a:solidFill>
                <a:srgbClr val="000000"/>
              </a:solidFill>
              <a:latin typeface="Tenorite"/>
              <a:cs typeface="Arial"/>
            </a:endParaRPr>
          </a:p>
          <a:p>
            <a:pPr marL="0" lvl="0" indent="0" algn="ctr" rtl="0">
              <a:spcBef>
                <a:spcPts val="0"/>
              </a:spcBef>
              <a:spcAft>
                <a:spcPts val="0"/>
              </a:spcAft>
              <a:buNone/>
            </a:pPr>
            <a:r>
              <a:rPr lang="en-US" sz="2400" b="1">
                <a:solidFill>
                  <a:schemeClr val="bg1"/>
                </a:solidFill>
                <a:latin typeface="Calibri" panose="020F0502020204030204" pitchFamily="34" charset="0"/>
                <a:ea typeface="Calibri" panose="020F0502020204030204" pitchFamily="34" charset="0"/>
                <a:cs typeface="Calibri" panose="020F0502020204030204" pitchFamily="34" charset="0"/>
              </a:rPr>
              <a:t>Algorithms</a:t>
            </a:r>
            <a:endParaRPr lang="en-US" sz="6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a:solidFill>
                  <a:schemeClr val="bg1"/>
                </a:solidFill>
                <a:latin typeface="Calibri" panose="020F0502020204030204" pitchFamily="34" charset="0"/>
                <a:ea typeface="Calibri" panose="020F0502020204030204" pitchFamily="34" charset="0"/>
                <a:cs typeface="Calibri" panose="020F0502020204030204" pitchFamily="34" charset="0"/>
              </a:rPr>
              <a:t>Game Mechanics</a:t>
            </a:r>
          </a:p>
          <a:p>
            <a:pPr marL="0" lvl="0" indent="0" algn="ctr" rtl="0">
              <a:spcBef>
                <a:spcPts val="0"/>
              </a:spcBef>
              <a:spcAft>
                <a:spcPts val="0"/>
              </a:spcAft>
              <a:buNone/>
            </a:pPr>
            <a:endParaRPr lang="en-US">
              <a:solidFill>
                <a:schemeClr val="bg1"/>
              </a:solidFill>
            </a:endParaRPr>
          </a:p>
          <a:p>
            <a:pPr marL="285750" lvl="0" indent="-285750" algn="ctr" rtl="0">
              <a:spcBef>
                <a:spcPts val="0"/>
              </a:spcBef>
              <a:spcAft>
                <a:spcPts val="0"/>
              </a:spcAft>
              <a:buFont typeface="Arial" panose="020B0604020202020204" pitchFamily="34" charset="0"/>
              <a:buChar char="•"/>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a:solidFill>
                <a:schemeClr val="bg1"/>
              </a:solidFill>
            </a:endParaRPr>
          </a:p>
        </p:txBody>
      </p:sp>
      <p:pic>
        <p:nvPicPr>
          <p:cNvPr id="15" name="Content Placeholder 2">
            <a:extLst>
              <a:ext uri="{FF2B5EF4-FFF2-40B4-BE49-F238E27FC236}">
                <a16:creationId xmlns:a16="http://schemas.microsoft.com/office/drawing/2014/main" id="{1216854B-E691-FBFD-8972-B1E8BDD7A7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886" y="5024907"/>
            <a:ext cx="735784" cy="699381"/>
          </a:xfrm>
          <a:prstGeom prst="rect">
            <a:avLst/>
          </a:prstGeom>
          <a:ln>
            <a:solidFill>
              <a:schemeClr val="bg1"/>
            </a:solidFill>
          </a:ln>
        </p:spPr>
      </p:pic>
      <p:pic>
        <p:nvPicPr>
          <p:cNvPr id="18" name="Picture 17">
            <a:extLst>
              <a:ext uri="{FF2B5EF4-FFF2-40B4-BE49-F238E27FC236}">
                <a16:creationId xmlns:a16="http://schemas.microsoft.com/office/drawing/2014/main" id="{C2709B0F-5F5E-4D19-F0C0-2620C2E6BF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3301" y="5044793"/>
            <a:ext cx="1032453" cy="580471"/>
          </a:xfrm>
          <a:prstGeom prst="rect">
            <a:avLst/>
          </a:prstGeom>
        </p:spPr>
      </p:pic>
      <p:pic>
        <p:nvPicPr>
          <p:cNvPr id="19" name="Picture 18">
            <a:extLst>
              <a:ext uri="{FF2B5EF4-FFF2-40B4-BE49-F238E27FC236}">
                <a16:creationId xmlns:a16="http://schemas.microsoft.com/office/drawing/2014/main" id="{CDE1CDC3-70DD-2892-AAA5-409DE8BEFF2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5754" y="5516837"/>
            <a:ext cx="1544885" cy="413873"/>
          </a:xfrm>
          <a:prstGeom prst="rect">
            <a:avLst/>
          </a:prstGeom>
        </p:spPr>
      </p:pic>
      <p:sp>
        <p:nvSpPr>
          <p:cNvPr id="21" name="Google Shape;490;p14">
            <a:extLst>
              <a:ext uri="{FF2B5EF4-FFF2-40B4-BE49-F238E27FC236}">
                <a16:creationId xmlns:a16="http://schemas.microsoft.com/office/drawing/2014/main" id="{F82D7ED0-45FF-6F92-FF18-B4C506872615}"/>
              </a:ext>
            </a:extLst>
          </p:cNvPr>
          <p:cNvSpPr/>
          <p:nvPr/>
        </p:nvSpPr>
        <p:spPr>
          <a:xfrm>
            <a:off x="5806932" y="4065384"/>
            <a:ext cx="660026" cy="609600"/>
          </a:xfrm>
          <a:custGeom>
            <a:avLst/>
            <a:gdLst/>
            <a:ahLst/>
            <a:cxnLst/>
            <a:rect l="l" t="t" r="r" b="b"/>
            <a:pathLst>
              <a:path w="6350000" h="6349974" extrusionOk="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rotWithShape="1">
            <a:blip r:embed="rId9">
              <a:alphaModFix/>
            </a:blip>
            <a:stretch>
              <a:fillRect l="-43524" t="-2801" r="-35072" b="-1677"/>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Picture 21">
            <a:extLst>
              <a:ext uri="{FF2B5EF4-FFF2-40B4-BE49-F238E27FC236}">
                <a16:creationId xmlns:a16="http://schemas.microsoft.com/office/drawing/2014/main" id="{C9AC36A3-97C0-588D-AF80-90B6D664A4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7947" y="4281108"/>
            <a:ext cx="813774" cy="678145"/>
          </a:xfrm>
          <a:prstGeom prst="rect">
            <a:avLst/>
          </a:prstGeom>
        </p:spPr>
      </p:pic>
      <p:sp>
        <p:nvSpPr>
          <p:cNvPr id="23" name="Rectangle 22">
            <a:extLst>
              <a:ext uri="{FF2B5EF4-FFF2-40B4-BE49-F238E27FC236}">
                <a16:creationId xmlns:a16="http://schemas.microsoft.com/office/drawing/2014/main" id="{3A33210D-D537-7EB0-75CA-23E81576E68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3" name="Picture 2">
            <a:extLst>
              <a:ext uri="{FF2B5EF4-FFF2-40B4-BE49-F238E27FC236}">
                <a16:creationId xmlns:a16="http://schemas.microsoft.com/office/drawing/2014/main" id="{484B40AE-F5AF-827C-0EE9-817DE478272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30875" y="4802591"/>
            <a:ext cx="1254642" cy="452554"/>
          </a:xfrm>
          <a:prstGeom prst="rect">
            <a:avLst/>
          </a:prstGeom>
        </p:spPr>
      </p:pic>
      <p:pic>
        <p:nvPicPr>
          <p:cNvPr id="6" name="Picture 5">
            <a:extLst>
              <a:ext uri="{FF2B5EF4-FFF2-40B4-BE49-F238E27FC236}">
                <a16:creationId xmlns:a16="http://schemas.microsoft.com/office/drawing/2014/main" id="{BADE02A5-593C-D24A-068B-50925C276B3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31113" y="4257772"/>
            <a:ext cx="1564075" cy="609577"/>
          </a:xfrm>
          <a:prstGeom prst="rect">
            <a:avLst/>
          </a:prstGeom>
        </p:spPr>
      </p:pic>
    </p:spTree>
    <p:extLst>
      <p:ext uri="{BB962C8B-B14F-4D97-AF65-F5344CB8AC3E}">
        <p14:creationId xmlns:p14="http://schemas.microsoft.com/office/powerpoint/2010/main" val="28875021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335280" y="445383"/>
            <a:ext cx="11475313" cy="717582"/>
          </a:xfrm>
        </p:spPr>
        <p:txBody>
          <a:bodyPr/>
          <a:lstStyle/>
          <a:p>
            <a:r>
              <a:rPr lang="en-US" sz="3600" b="1">
                <a:solidFill>
                  <a:srgbClr val="000000"/>
                </a:solidFill>
                <a:latin typeface="Arial Black (Headings)"/>
                <a:cs typeface="Arial"/>
              </a:rPr>
              <a:t>System, Personal, and Software Specification </a:t>
            </a:r>
            <a:r>
              <a:rPr lang="en-US" sz="3600" b="1">
                <a:latin typeface="Arial Black (Headings)"/>
              </a:rPr>
              <a:t>Requirements</a:t>
            </a:r>
            <a:endParaRPr lang="en-US" sz="3600">
              <a:latin typeface="Arial Black (Headings)"/>
            </a:endParaRP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Google Shape;479;p14">
            <a:extLst>
              <a:ext uri="{FF2B5EF4-FFF2-40B4-BE49-F238E27FC236}">
                <a16:creationId xmlns:a16="http://schemas.microsoft.com/office/drawing/2014/main" id="{4D13902D-0386-34A6-365B-04E41C282F71}"/>
              </a:ext>
            </a:extLst>
          </p:cNvPr>
          <p:cNvSpPr/>
          <p:nvPr/>
        </p:nvSpPr>
        <p:spPr>
          <a:xfrm>
            <a:off x="335280" y="1397679"/>
            <a:ext cx="3424231" cy="2640921"/>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a:ln w="0"/>
              <a:effectLst>
                <a:outerShdw blurRad="38100" dist="19050" dir="2700000" algn="tl" rotWithShape="0">
                  <a:schemeClr val="dk1">
                    <a:alpha val="40000"/>
                  </a:schemeClr>
                </a:outerShdw>
              </a:effectLst>
            </a:endParaRPr>
          </a:p>
          <a:p>
            <a:pPr algn="ctr" defTabSz="457154">
              <a:spcAft>
                <a:spcPts val="594"/>
              </a:spcAft>
            </a:pPr>
            <a:endParaRPr lang="en-US" sz="2400" b="1">
              <a:solidFill>
                <a:schemeClr val="tx1"/>
              </a:solidFill>
            </a:endParaRPr>
          </a:p>
          <a:p>
            <a:pPr algn="ctr" defTabSz="457154">
              <a:spcAft>
                <a:spcPts val="594"/>
              </a:spcAft>
            </a:pPr>
            <a:endParaRPr lang="en-US" sz="2400" b="1"/>
          </a:p>
          <a:p>
            <a:pPr algn="ctr" defTabSz="457154">
              <a:spcAft>
                <a:spcPts val="594"/>
              </a:spcAft>
            </a:pPr>
            <a:endParaRPr lang="en-US" b="1">
              <a:solidFill>
                <a:schemeClr val="tx1"/>
              </a:solidFill>
            </a:endParaRPr>
          </a:p>
          <a:p>
            <a:pPr algn="ctr" defTabSz="457154">
              <a:spcAft>
                <a:spcPts val="594"/>
              </a:spcAft>
            </a:pPr>
            <a:endParaRPr lang="en-US" b="1">
              <a:solidFill>
                <a:schemeClr val="tx1"/>
              </a:solidFill>
            </a:endParaRPr>
          </a:p>
          <a:p>
            <a:pPr algn="ctr" defTabSz="457154">
              <a:spcAft>
                <a:spcPts val="594"/>
              </a:spcAft>
            </a:pPr>
            <a:r>
              <a:rPr lang="en-US" b="1">
                <a:solidFill>
                  <a:schemeClr val="bg1"/>
                </a:solidFill>
                <a:latin typeface="Calibri" panose="020F0502020204030204" pitchFamily="34" charset="0"/>
                <a:ea typeface="Calibri" panose="020F0502020204030204" pitchFamily="34" charset="0"/>
                <a:cs typeface="Calibri" panose="020F0502020204030204" pitchFamily="34" charset="0"/>
              </a:rPr>
              <a:t>Software Requirements</a:t>
            </a:r>
            <a:endParaRPr lang="en-US" sz="2400" b="1" kern="12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React Js</a:t>
            </a: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Node JS and Express JS</a:t>
            </a: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Django</a:t>
            </a: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Unity and JS</a:t>
            </a: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MongoDB</a:t>
            </a:r>
          </a:p>
          <a:p>
            <a:pPr marL="342900" lvl="0" indent="-34290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Docker</a:t>
            </a: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Kubernetes</a:t>
            </a: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marL="342900" lvl="0" indent="-342900" algn="ctr"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285750" lvl="0" indent="-285750" algn="ctr" rtl="0">
              <a:spcBef>
                <a:spcPts val="0"/>
              </a:spcBef>
              <a:spcAft>
                <a:spcPts val="0"/>
              </a:spcAft>
              <a:buFont typeface="Arial" panose="020B0604020202020204" pitchFamily="34" charset="0"/>
              <a:buChar char="•"/>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a:solidFill>
                <a:schemeClr val="bg1"/>
              </a:solidFill>
            </a:endParaRPr>
          </a:p>
        </p:txBody>
      </p:sp>
      <p:sp>
        <p:nvSpPr>
          <p:cNvPr id="6" name="Google Shape;479;p14">
            <a:extLst>
              <a:ext uri="{FF2B5EF4-FFF2-40B4-BE49-F238E27FC236}">
                <a16:creationId xmlns:a16="http://schemas.microsoft.com/office/drawing/2014/main" id="{36FEC25B-326D-B9D1-0197-3D789734DA57}"/>
              </a:ext>
            </a:extLst>
          </p:cNvPr>
          <p:cNvSpPr/>
          <p:nvPr/>
        </p:nvSpPr>
        <p:spPr>
          <a:xfrm>
            <a:off x="8564569" y="1397678"/>
            <a:ext cx="3424231" cy="46257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rtl="0">
              <a:spcBef>
                <a:spcPts val="0"/>
              </a:spcBef>
              <a:spcAft>
                <a:spcPts val="0"/>
              </a:spcAft>
              <a:buNone/>
            </a:pPr>
            <a:endParaRPr lang="en-US" sz="1600">
              <a:ln w="0"/>
              <a:effectLst>
                <a:outerShdw blurRad="38100" dist="19050" dir="2700000" algn="tl" rotWithShape="0">
                  <a:schemeClr val="dk1">
                    <a:alpha val="40000"/>
                  </a:schemeClr>
                </a:outerShdw>
              </a:effectLst>
            </a:endParaRPr>
          </a:p>
          <a:p>
            <a:endParaRPr lang="en-US" sz="1600" b="1">
              <a:latin typeface="Tenorite"/>
              <a:ea typeface="Calibri"/>
              <a:cs typeface="Calibri"/>
            </a:endParaRPr>
          </a:p>
          <a:p>
            <a:pPr algn="ctr"/>
            <a:r>
              <a:rPr lang="en-US" b="1">
                <a:solidFill>
                  <a:schemeClr val="bg1"/>
                </a:solidFill>
                <a:latin typeface="Calibri" panose="020F0502020204030204" pitchFamily="34" charset="0"/>
                <a:ea typeface="Calibri" panose="020F0502020204030204" pitchFamily="34" charset="0"/>
                <a:cs typeface="Calibri" panose="020F0502020204030204" pitchFamily="34" charset="0"/>
              </a:rPr>
              <a:t>Non-Functional Requirements</a:t>
            </a:r>
          </a:p>
          <a:p>
            <a:endParaRPr lang="en-US" sz="16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The user interfaces should be user friendly to the user.</a:t>
            </a:r>
          </a:p>
          <a:p>
            <a:pPr marL="285750" lvl="0" indent="-285750" rtl="0">
              <a:spcBef>
                <a:spcPts val="0"/>
              </a:spcBef>
              <a:spcAft>
                <a:spcPts val="0"/>
              </a:spcAft>
              <a:buFont typeface="Arial" panose="020B0604020202020204" pitchFamily="34" charset="0"/>
              <a:buChar char="•"/>
            </a:pP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Users can trust the application's reliability and consistent performance.</a:t>
            </a:r>
          </a:p>
          <a:p>
            <a:pPr marL="285750" lvl="0" indent="-285750" rtl="0">
              <a:spcBef>
                <a:spcPts val="0"/>
              </a:spcBef>
              <a:spcAft>
                <a:spcPts val="0"/>
              </a:spcAft>
              <a:buFont typeface="Arial" panose="020B0604020202020204" pitchFamily="34" charset="0"/>
              <a:buChar char="•"/>
            </a:pP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The application is expected to produce highly accurate results.</a:t>
            </a:r>
          </a:p>
          <a:p>
            <a:pPr marL="285750" lvl="0" indent="-285750" rtl="0">
              <a:spcBef>
                <a:spcPts val="0"/>
              </a:spcBef>
              <a:spcAft>
                <a:spcPts val="0"/>
              </a:spcAft>
              <a:buFont typeface="Arial" panose="020B0604020202020204" pitchFamily="34" charset="0"/>
              <a:buChar char="•"/>
            </a:pP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The generated results should be more efficient and effective.</a:t>
            </a:r>
          </a:p>
          <a:p>
            <a:pPr marL="285750" lvl="0" indent="-285750" rtl="0">
              <a:spcBef>
                <a:spcPts val="0"/>
              </a:spcBef>
              <a:spcAft>
                <a:spcPts val="0"/>
              </a:spcAft>
              <a:buFont typeface="Arial" panose="020B0604020202020204" pitchFamily="34" charset="0"/>
              <a:buChar char="•"/>
            </a:pPr>
            <a:endParaRPr lang="en-US" sz="1600">
              <a:ln w="0"/>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285750" lvl="0" indent="-285750" rtl="0">
              <a:spcBef>
                <a:spcPts val="0"/>
              </a:spcBef>
              <a:spcAft>
                <a:spcPts val="0"/>
              </a:spcAft>
              <a:buFont typeface="Arial" panose="020B0604020202020204" pitchFamily="34" charset="0"/>
              <a:buChar char="•"/>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sz="1200">
              <a:solidFill>
                <a:schemeClr val="bg1"/>
              </a:solidFill>
            </a:endParaRPr>
          </a:p>
        </p:txBody>
      </p:sp>
      <p:sp>
        <p:nvSpPr>
          <p:cNvPr id="23" name="Google Shape;479;p14">
            <a:extLst>
              <a:ext uri="{FF2B5EF4-FFF2-40B4-BE49-F238E27FC236}">
                <a16:creationId xmlns:a16="http://schemas.microsoft.com/office/drawing/2014/main" id="{F1AC4C8E-6CD3-FC57-E765-8442CDB27EAA}"/>
              </a:ext>
            </a:extLst>
          </p:cNvPr>
          <p:cNvSpPr/>
          <p:nvPr/>
        </p:nvSpPr>
        <p:spPr>
          <a:xfrm>
            <a:off x="4495800" y="1397679"/>
            <a:ext cx="3424231" cy="462577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rtl="0">
              <a:spcBef>
                <a:spcPts val="0"/>
              </a:spcBef>
              <a:spcAft>
                <a:spcPts val="0"/>
              </a:spcAft>
              <a:buNone/>
            </a:pPr>
            <a:endParaRPr lang="en-US" sz="1600">
              <a:ln w="0"/>
              <a:effectLst>
                <a:outerShdw blurRad="38100" dist="19050" dir="2700000" algn="tl" rotWithShape="0">
                  <a:schemeClr val="dk1">
                    <a:alpha val="40000"/>
                  </a:schemeClr>
                </a:outerShdw>
              </a:effectLst>
            </a:endParaRPr>
          </a:p>
          <a:p>
            <a:endParaRPr lang="en-US" sz="1600" b="1">
              <a:latin typeface="Tenorite"/>
              <a:ea typeface="Calibri"/>
              <a:cs typeface="Calibri"/>
            </a:endParaRPr>
          </a:p>
          <a:p>
            <a:pPr algn="ctr"/>
            <a:endParaRPr lang="en-US" b="1">
              <a:solidFill>
                <a:schemeClr val="bg1"/>
              </a:solidFill>
              <a:latin typeface="Tenorite"/>
              <a:ea typeface="Calibri"/>
              <a:cs typeface="Calibri"/>
            </a:endParaRPr>
          </a:p>
          <a:p>
            <a:pPr algn="ctr"/>
            <a:r>
              <a:rPr lang="en-US" b="1">
                <a:solidFill>
                  <a:schemeClr val="bg1"/>
                </a:solidFill>
                <a:latin typeface="Calibri" panose="020F0502020204030204" pitchFamily="34" charset="0"/>
                <a:ea typeface="Calibri" panose="020F0502020204030204" pitchFamily="34" charset="0"/>
                <a:cs typeface="Calibri" panose="020F0502020204030204" pitchFamily="34" charset="0"/>
              </a:rPr>
              <a:t>Functional Requirements</a:t>
            </a:r>
          </a:p>
          <a:p>
            <a:pPr algn="ctr"/>
            <a:endParaRPr lang="en-US" sz="16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allow students to input and manage their vocabulary lists effortlessly</a:t>
            </a: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be generate Hints for the Words if student struggle </a:t>
            </a: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be Generate Personalize Gaming Content</a:t>
            </a: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sz="1600">
                <a:solidFill>
                  <a:schemeClr val="bg1"/>
                </a:solidFill>
                <a:latin typeface="Calibri" panose="020F0502020204030204" pitchFamily="34" charset="0"/>
                <a:ea typeface="Calibri" panose="020F0502020204030204" pitchFamily="34" charset="0"/>
                <a:cs typeface="Calibri" panose="020F0502020204030204" pitchFamily="34" charset="0"/>
              </a:rPr>
              <a:t>The System should be generate accurate content</a:t>
            </a: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285750" lvl="0" indent="-285750" rtl="0">
              <a:spcBef>
                <a:spcPts val="0"/>
              </a:spcBef>
              <a:spcAft>
                <a:spcPts val="0"/>
              </a:spcAft>
              <a:buFont typeface="Arial" panose="020B0604020202020204" pitchFamily="34" charset="0"/>
              <a:buChar char="•"/>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sz="1200">
              <a:solidFill>
                <a:schemeClr val="bg1"/>
              </a:solidFill>
            </a:endParaRPr>
          </a:p>
        </p:txBody>
      </p:sp>
      <p:sp>
        <p:nvSpPr>
          <p:cNvPr id="24" name="Google Shape;479;p14">
            <a:extLst>
              <a:ext uri="{FF2B5EF4-FFF2-40B4-BE49-F238E27FC236}">
                <a16:creationId xmlns:a16="http://schemas.microsoft.com/office/drawing/2014/main" id="{B10C3FBF-8569-F0FA-9995-B6873D960C6C}"/>
              </a:ext>
            </a:extLst>
          </p:cNvPr>
          <p:cNvSpPr/>
          <p:nvPr/>
        </p:nvSpPr>
        <p:spPr>
          <a:xfrm>
            <a:off x="335280" y="4267199"/>
            <a:ext cx="3424231" cy="1876147"/>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marL="0" lvl="0" indent="0" algn="ctr" rtl="0">
              <a:spcBef>
                <a:spcPts val="0"/>
              </a:spcBef>
              <a:spcAft>
                <a:spcPts val="0"/>
              </a:spcAft>
              <a:buNone/>
            </a:pPr>
            <a:endParaRPr lang="en-US" sz="2400">
              <a:ln w="0"/>
              <a:effectLst>
                <a:outerShdw blurRad="38100" dist="19050" dir="2700000" algn="tl" rotWithShape="0">
                  <a:schemeClr val="dk1">
                    <a:alpha val="40000"/>
                  </a:schemeClr>
                </a:outerShdw>
              </a:effectLst>
            </a:endParaRPr>
          </a:p>
          <a:p>
            <a:pPr algn="ctr" defTabSz="457154">
              <a:spcAft>
                <a:spcPts val="594"/>
              </a:spcAft>
            </a:pPr>
            <a:endParaRPr lang="en-US" sz="2400" b="1">
              <a:solidFill>
                <a:schemeClr val="tx1"/>
              </a:solidFill>
            </a:endParaRPr>
          </a:p>
          <a:p>
            <a:pPr algn="ctr" defTabSz="457154">
              <a:spcAft>
                <a:spcPts val="594"/>
              </a:spcAft>
            </a:pPr>
            <a:endParaRPr lang="en-US" sz="2400" b="1"/>
          </a:p>
          <a:p>
            <a:pPr algn="ctr" defTabSz="457154">
              <a:spcAft>
                <a:spcPts val="594"/>
              </a:spcAft>
            </a:pPr>
            <a:endParaRPr lang="en-US" b="1">
              <a:solidFill>
                <a:schemeClr val="tx1"/>
              </a:solidFill>
            </a:endParaRPr>
          </a:p>
          <a:p>
            <a:pPr algn="ctr" defTabSz="457154">
              <a:spcAft>
                <a:spcPts val="594"/>
              </a:spcAft>
            </a:pPr>
            <a:endParaRPr lang="en-US" b="1">
              <a:solidFill>
                <a:schemeClr val="tx1"/>
              </a:solidFill>
            </a:endParaRPr>
          </a:p>
          <a:p>
            <a:pPr marL="0" marR="0" lvl="0" indent="0" algn="ctr" rtl="0">
              <a:lnSpc>
                <a:spcPct val="139992"/>
              </a:lnSpc>
              <a:spcBef>
                <a:spcPts val="0"/>
              </a:spcBef>
              <a:spcAft>
                <a:spcPts val="0"/>
              </a:spcAft>
              <a:buNone/>
            </a:pPr>
            <a:r>
              <a:rPr lang="en-US" b="1" i="0" u="none" strike="noStrike" cap="none">
                <a:solidFill>
                  <a:schemeClr val="bg1"/>
                </a:solidFill>
                <a:latin typeface="Calibri" panose="020F0502020204030204" pitchFamily="34" charset="0"/>
                <a:ea typeface="Calibri" panose="020F0502020204030204" pitchFamily="34" charset="0"/>
                <a:cs typeface="Calibri" panose="020F0502020204030204" pitchFamily="34" charset="0"/>
                <a:sym typeface="Open Sans"/>
              </a:rPr>
              <a:t>Personal Requirements</a:t>
            </a:r>
          </a:p>
          <a:p>
            <a:pPr marL="0" marR="0" lvl="0" indent="0" algn="ctr" rtl="0">
              <a:lnSpc>
                <a:spcPct val="139992"/>
              </a:lnSpc>
              <a:spcBef>
                <a:spcPts val="0"/>
              </a:spcBef>
              <a:spcAft>
                <a:spcPts val="0"/>
              </a:spcAft>
              <a:buNone/>
            </a:pPr>
            <a:endParaRPr lang="en-US">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rtl="0">
              <a:spcBef>
                <a:spcPts val="0"/>
              </a:spcBef>
              <a:spcAft>
                <a:spcPts val="0"/>
              </a:spcAft>
              <a:buFont typeface="Arial" panose="020B0604020202020204" pitchFamily="34" charset="0"/>
              <a:buChar char="•"/>
            </a:pPr>
            <a:r>
              <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rPr>
              <a:t>Help Of English Teachers</a:t>
            </a:r>
          </a:p>
          <a:p>
            <a:pPr marL="342900" lvl="0" indent="-342900"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ctr" rtl="0">
              <a:spcBef>
                <a:spcPts val="0"/>
              </a:spcBef>
              <a:spcAft>
                <a:spcPts val="0"/>
              </a:spcAft>
              <a:buFont typeface="Arial" panose="020B0604020202020204" pitchFamily="34" charset="0"/>
              <a:buChar char="•"/>
            </a:pPr>
            <a:endParaRPr lang="en-US" sz="2400">
              <a:ln w="0"/>
              <a:effectLst>
                <a:outerShdw blurRad="38100" dist="19050" dir="2700000" algn="tl" rotWithShape="0">
                  <a:schemeClr val="dk1">
                    <a:alpha val="40000"/>
                  </a:schemeClr>
                </a:outerShdw>
              </a:effectLst>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285750" lvl="0" indent="-285750" algn="ctr" rtl="0">
              <a:spcBef>
                <a:spcPts val="0"/>
              </a:spcBef>
              <a:spcAft>
                <a:spcPts val="0"/>
              </a:spcAft>
              <a:buFont typeface="Arial" panose="020B0604020202020204" pitchFamily="34" charset="0"/>
              <a:buChar char="•"/>
            </a:pPr>
            <a:endParaRPr lang="en-US">
              <a:solidFill>
                <a:schemeClr val="bg1"/>
              </a:solidFill>
            </a:endParaRPr>
          </a:p>
          <a:p>
            <a:pPr marL="0" lvl="0" indent="0" algn="ctr" rtl="0">
              <a:spcBef>
                <a:spcPts val="0"/>
              </a:spcBef>
              <a:spcAft>
                <a:spcPts val="0"/>
              </a:spcAft>
              <a:buNone/>
            </a:pPr>
            <a:endParaRPr lang="en-US">
              <a:solidFill>
                <a:schemeClr val="bg1"/>
              </a:solidFill>
            </a:endParaRPr>
          </a:p>
          <a:p>
            <a:pPr marL="0" lvl="0" indent="0" algn="ctr" rtl="0">
              <a:spcBef>
                <a:spcPts val="0"/>
              </a:spcBef>
              <a:spcAft>
                <a:spcPts val="0"/>
              </a:spcAft>
              <a:buNone/>
            </a:pPr>
            <a:endParaRPr>
              <a:solidFill>
                <a:schemeClr val="bg1"/>
              </a:solidFill>
            </a:endParaRPr>
          </a:p>
        </p:txBody>
      </p:sp>
      <p:sp>
        <p:nvSpPr>
          <p:cNvPr id="25" name="Rectangle 24">
            <a:extLst>
              <a:ext uri="{FF2B5EF4-FFF2-40B4-BE49-F238E27FC236}">
                <a16:creationId xmlns:a16="http://schemas.microsoft.com/office/drawing/2014/main" id="{22E9A761-898B-A5B7-661D-5CA69D08724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828633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89AF-4298-B068-CFEE-8166A867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68935-F738-F018-794B-A05C601076B3}"/>
              </a:ext>
            </a:extLst>
          </p:cNvPr>
          <p:cNvSpPr>
            <a:spLocks noGrp="1"/>
          </p:cNvSpPr>
          <p:nvPr>
            <p:ph type="title"/>
          </p:nvPr>
        </p:nvSpPr>
        <p:spPr>
          <a:xfrm>
            <a:off x="154250"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242424"/>
                </a:solidFill>
                <a:effectLst/>
                <a:latin typeface="Arial" panose="020B0604020202020204" pitchFamily="34" charset="0"/>
              </a:rPr>
              <a:t>Data Collection and Pre-processing</a:t>
            </a:r>
            <a:endParaRPr lang="en-US" sz="2800">
              <a:effectLst/>
            </a:endParaRPr>
          </a:p>
        </p:txBody>
      </p:sp>
      <p:pic>
        <p:nvPicPr>
          <p:cNvPr id="12" name="Content Placeholder 10">
            <a:extLst>
              <a:ext uri="{FF2B5EF4-FFF2-40B4-BE49-F238E27FC236}">
                <a16:creationId xmlns:a16="http://schemas.microsoft.com/office/drawing/2014/main" id="{B7C9E60C-C6AE-E9A9-D025-023F59EB1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B19412E-34EA-D62B-2997-CD87AF5194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E86ABED-376A-43CB-663E-C4C86F868BD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6DBDCFC-2AB1-7AA3-794A-2B5BFDECDD4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B681F2D4-D0D6-795B-CDB3-98C75DAF159E}"/>
              </a:ext>
            </a:extLst>
          </p:cNvPr>
          <p:cNvPicPr>
            <a:picLocks noChangeAspect="1"/>
          </p:cNvPicPr>
          <p:nvPr/>
        </p:nvPicPr>
        <p:blipFill>
          <a:blip r:embed="rId4"/>
          <a:stretch>
            <a:fillRect/>
          </a:stretch>
        </p:blipFill>
        <p:spPr>
          <a:xfrm>
            <a:off x="438988" y="1653063"/>
            <a:ext cx="7018885" cy="45178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2AB5AB7E-1656-1905-B101-E4A1951096C5}"/>
              </a:ext>
            </a:extLst>
          </p:cNvPr>
          <p:cNvPicPr>
            <a:picLocks noChangeAspect="1"/>
          </p:cNvPicPr>
          <p:nvPr/>
        </p:nvPicPr>
        <p:blipFill>
          <a:blip r:embed="rId5"/>
          <a:stretch>
            <a:fillRect/>
          </a:stretch>
        </p:blipFill>
        <p:spPr>
          <a:xfrm>
            <a:off x="7755206" y="3076408"/>
            <a:ext cx="4034888" cy="2992439"/>
          </a:xfrm>
          <a:prstGeom prst="rect">
            <a:avLst/>
          </a:prstGeom>
        </p:spPr>
      </p:pic>
    </p:spTree>
    <p:extLst>
      <p:ext uri="{BB962C8B-B14F-4D97-AF65-F5344CB8AC3E}">
        <p14:creationId xmlns:p14="http://schemas.microsoft.com/office/powerpoint/2010/main" val="3715975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D1CD-BC25-A845-7D03-878E09BA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AF8C-646F-636A-C414-7F3D6BE57E9B}"/>
              </a:ext>
            </a:extLst>
          </p:cNvPr>
          <p:cNvSpPr>
            <a:spLocks noGrp="1"/>
          </p:cNvSpPr>
          <p:nvPr>
            <p:ph type="title"/>
          </p:nvPr>
        </p:nvSpPr>
        <p:spPr>
          <a:xfrm>
            <a:off x="165825"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Embedding </a:t>
            </a:r>
            <a:r>
              <a:rPr lang="en-US" sz="2800">
                <a:effectLst/>
                <a:latin typeface="Arial" panose="020B0604020202020204" pitchFamily="34" charset="0"/>
                <a:cs typeface="Arial" panose="020B0604020202020204" pitchFamily="34" charset="0"/>
              </a:rPr>
              <a:t>​</a:t>
            </a:r>
            <a:r>
              <a:rPr lang="en-US" sz="2800" i="0" u="none" strike="noStrike">
                <a:solidFill>
                  <a:srgbClr val="000000"/>
                </a:solidFill>
                <a:effectLst/>
                <a:latin typeface="Arial" panose="020B0604020202020204" pitchFamily="34" charset="0"/>
                <a:cs typeface="Arial" panose="020B0604020202020204" pitchFamily="34" charset="0"/>
              </a:rPr>
              <a:t>Creation</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F2E9D2EE-D07F-EA25-D3DD-0382B7F3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3D412E0-C58D-8F83-50F0-8F167ABA92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ACA7664F-47B7-2F18-B060-D2CCE8CA14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7E9C270-665E-2259-9193-9862755517E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45DA53B0-E366-CE76-FEE6-8817D7BF9A95}"/>
              </a:ext>
            </a:extLst>
          </p:cNvPr>
          <p:cNvPicPr>
            <a:picLocks noChangeAspect="1"/>
          </p:cNvPicPr>
          <p:nvPr/>
        </p:nvPicPr>
        <p:blipFill>
          <a:blip r:embed="rId4"/>
          <a:stretch>
            <a:fillRect/>
          </a:stretch>
        </p:blipFill>
        <p:spPr>
          <a:xfrm>
            <a:off x="328832" y="1728562"/>
            <a:ext cx="5254906" cy="3863901"/>
          </a:xfrm>
          <a:prstGeom prst="rect">
            <a:avLst/>
          </a:prstGeom>
        </p:spPr>
      </p:pic>
      <p:pic>
        <p:nvPicPr>
          <p:cNvPr id="15" name="Picture 14">
            <a:extLst>
              <a:ext uri="{FF2B5EF4-FFF2-40B4-BE49-F238E27FC236}">
                <a16:creationId xmlns:a16="http://schemas.microsoft.com/office/drawing/2014/main" id="{47DF2C53-E479-BC7B-682C-6BC7E4AD4001}"/>
              </a:ext>
            </a:extLst>
          </p:cNvPr>
          <p:cNvPicPr>
            <a:picLocks noChangeAspect="1"/>
          </p:cNvPicPr>
          <p:nvPr/>
        </p:nvPicPr>
        <p:blipFill>
          <a:blip r:embed="rId5"/>
          <a:stretch>
            <a:fillRect/>
          </a:stretch>
        </p:blipFill>
        <p:spPr>
          <a:xfrm>
            <a:off x="5984112" y="1740137"/>
            <a:ext cx="5347112" cy="4205401"/>
          </a:xfrm>
          <a:prstGeom prst="rect">
            <a:avLst/>
          </a:prstGeom>
        </p:spPr>
      </p:pic>
    </p:spTree>
    <p:extLst>
      <p:ext uri="{BB962C8B-B14F-4D97-AF65-F5344CB8AC3E}">
        <p14:creationId xmlns:p14="http://schemas.microsoft.com/office/powerpoint/2010/main" val="1713653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3265-D37F-7062-8EE7-34F740CB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0347E-D2FF-7E5C-805B-43D957A4E44D}"/>
              </a:ext>
            </a:extLst>
          </p:cNvPr>
          <p:cNvSpPr>
            <a:spLocks noGrp="1"/>
          </p:cNvSpPr>
          <p:nvPr>
            <p:ph type="title"/>
          </p:nvPr>
        </p:nvSpPr>
        <p:spPr>
          <a:xfrm>
            <a:off x="154250"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RAG system </a:t>
            </a:r>
            <a:r>
              <a:rPr lang="en-US" sz="2800">
                <a:solidFill>
                  <a:srgbClr val="000000"/>
                </a:solidFill>
                <a:latin typeface="Arial" panose="020B0604020202020204" pitchFamily="34" charset="0"/>
                <a:cs typeface="Arial" panose="020B0604020202020204" pitchFamily="34" charset="0"/>
              </a:rPr>
              <a:t>Integrate</a:t>
            </a:r>
            <a:r>
              <a:rPr lang="en-US" sz="2800" i="0" u="none" strike="noStrike">
                <a:solidFill>
                  <a:srgbClr val="000000"/>
                </a:solidFill>
                <a:effectLst/>
                <a:latin typeface="Arial" panose="020B0604020202020204" pitchFamily="34" charset="0"/>
                <a:cs typeface="Arial" panose="020B0604020202020204" pitchFamily="34" charset="0"/>
              </a:rPr>
              <a:t> with Fast API</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2805EFB6-F72F-CC87-473A-2E2B2741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16DC250-B7EE-B2FB-B15F-F2798E46423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61B3D7D-904F-C72E-2740-6BE39F8D58A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3184F5CD-7270-F9FA-8B1D-4E571AB2EDC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6939543C-C6F8-500C-F5C3-03A8C84FD488}"/>
              </a:ext>
            </a:extLst>
          </p:cNvPr>
          <p:cNvPicPr>
            <a:picLocks noChangeAspect="1"/>
          </p:cNvPicPr>
          <p:nvPr/>
        </p:nvPicPr>
        <p:blipFill>
          <a:blip r:embed="rId4"/>
          <a:stretch>
            <a:fillRect/>
          </a:stretch>
        </p:blipFill>
        <p:spPr>
          <a:xfrm>
            <a:off x="544010" y="1654250"/>
            <a:ext cx="7801729" cy="4171201"/>
          </a:xfrm>
          <a:prstGeom prst="rect">
            <a:avLst/>
          </a:prstGeom>
        </p:spPr>
      </p:pic>
    </p:spTree>
    <p:extLst>
      <p:ext uri="{BB962C8B-B14F-4D97-AF65-F5344CB8AC3E}">
        <p14:creationId xmlns:p14="http://schemas.microsoft.com/office/powerpoint/2010/main" val="30483469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154250" y="203819"/>
            <a:ext cx="11475313" cy="717582"/>
          </a:xfrm>
        </p:spPr>
        <p:txBody>
          <a:bodyPr/>
          <a:lstStyle/>
          <a:p>
            <a:r>
              <a:rPr lang="en-US" sz="3600">
                <a:latin typeface="Arial Black (Headings)"/>
              </a:rPr>
              <a:t>Web Application Frontend Implementation</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8D8F59B8-D037-CBE1-5363-27F971B670DB}"/>
              </a:ext>
            </a:extLst>
          </p:cNvPr>
          <p:cNvSpPr/>
          <p:nvPr/>
        </p:nvSpPr>
        <p:spPr>
          <a:xfrm>
            <a:off x="154250" y="1886673"/>
            <a:ext cx="3028788" cy="717582"/>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5E87B93-993F-0EFE-D725-78733E61980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FB606847-1D2B-3F0E-714B-F97044B7A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250" y="1785722"/>
            <a:ext cx="5371925" cy="3024297"/>
          </a:xfrm>
          <a:prstGeom prst="rect">
            <a:avLst/>
          </a:prstGeom>
          <a:ln>
            <a:solidFill>
              <a:schemeClr val="bg1"/>
            </a:solidFill>
          </a:ln>
        </p:spPr>
      </p:pic>
      <p:pic>
        <p:nvPicPr>
          <p:cNvPr id="11" name="Picture 10">
            <a:extLst>
              <a:ext uri="{FF2B5EF4-FFF2-40B4-BE49-F238E27FC236}">
                <a16:creationId xmlns:a16="http://schemas.microsoft.com/office/drawing/2014/main" id="{02078043-E9C1-FC3D-3C5F-3E96DF1871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60607" y="1774148"/>
            <a:ext cx="6183199" cy="3024297"/>
          </a:xfrm>
          <a:prstGeom prst="rect">
            <a:avLst/>
          </a:prstGeom>
          <a:ln>
            <a:solidFill>
              <a:schemeClr val="bg1"/>
            </a:solidFill>
          </a:ln>
        </p:spPr>
      </p:pic>
    </p:spTree>
    <p:extLst>
      <p:ext uri="{BB962C8B-B14F-4D97-AF65-F5344CB8AC3E}">
        <p14:creationId xmlns:p14="http://schemas.microsoft.com/office/powerpoint/2010/main" val="4233407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B1142-2BFA-1650-ACB4-0FF6FA8B52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E2331-222A-E535-B6A1-CF9F541B3AC0}"/>
              </a:ext>
            </a:extLst>
          </p:cNvPr>
          <p:cNvSpPr>
            <a:spLocks noGrp="1"/>
          </p:cNvSpPr>
          <p:nvPr>
            <p:ph type="title"/>
          </p:nvPr>
        </p:nvSpPr>
        <p:spPr>
          <a:xfrm>
            <a:off x="-550600" y="370437"/>
            <a:ext cx="11475313" cy="717582"/>
          </a:xfrm>
        </p:spPr>
        <p:txBody>
          <a:bodyPr/>
          <a:lstStyle/>
          <a:p>
            <a:pPr algn="ctr" rtl="0"/>
            <a:r>
              <a:rPr lang="en-US" sz="3200">
                <a:latin typeface="Arial Black (Headings)"/>
              </a:rPr>
              <a:t>Web Application Frontend Implementation</a:t>
            </a:r>
            <a:endParaRPr lang="en-US" sz="3200" b="1" i="0" u="none" strike="noStrike">
              <a:effectLst/>
              <a:latin typeface="Open Sans" panose="020B0606030504020204" pitchFamily="34" charset="0"/>
            </a:endParaRPr>
          </a:p>
        </p:txBody>
      </p:sp>
      <p:pic>
        <p:nvPicPr>
          <p:cNvPr id="12" name="Content Placeholder 10">
            <a:extLst>
              <a:ext uri="{FF2B5EF4-FFF2-40B4-BE49-F238E27FC236}">
                <a16:creationId xmlns:a16="http://schemas.microsoft.com/office/drawing/2014/main" id="{ED822B07-9814-CA89-FE27-D84743D25F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96CB145-7CE9-037E-3F0E-A8E805E951D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95B5299-977A-5F39-1936-613FFA029837}"/>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21FB58B-8A24-1E9A-59BE-B67ACD4E8AC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7" name="Picture 6">
            <a:extLst>
              <a:ext uri="{FF2B5EF4-FFF2-40B4-BE49-F238E27FC236}">
                <a16:creationId xmlns:a16="http://schemas.microsoft.com/office/drawing/2014/main" id="{E69015B1-668B-2C51-602E-81121C44A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94" y="2090264"/>
            <a:ext cx="5936930" cy="2607605"/>
          </a:xfrm>
          <a:prstGeom prst="rect">
            <a:avLst/>
          </a:prstGeom>
          <a:ln>
            <a:solidFill>
              <a:schemeClr val="bg1"/>
            </a:solidFill>
          </a:ln>
        </p:spPr>
      </p:pic>
      <p:pic>
        <p:nvPicPr>
          <p:cNvPr id="9" name="Picture 8">
            <a:extLst>
              <a:ext uri="{FF2B5EF4-FFF2-40B4-BE49-F238E27FC236}">
                <a16:creationId xmlns:a16="http://schemas.microsoft.com/office/drawing/2014/main" id="{8C5AC9D0-174A-4CCD-9ABC-B1ADC50411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4689" y="2090264"/>
            <a:ext cx="5462368" cy="2494873"/>
          </a:xfrm>
          <a:prstGeom prst="rect">
            <a:avLst/>
          </a:prstGeom>
        </p:spPr>
      </p:pic>
    </p:spTree>
    <p:extLst>
      <p:ext uri="{BB962C8B-B14F-4D97-AF65-F5344CB8AC3E}">
        <p14:creationId xmlns:p14="http://schemas.microsoft.com/office/powerpoint/2010/main" val="2622284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p:txBody>
          <a:bodyPr/>
          <a:lstStyle/>
          <a:p>
            <a:r>
              <a:rPr lang="en-US"/>
              <a:t>Our Team</a:t>
            </a:r>
          </a:p>
        </p:txBody>
      </p:sp>
      <p:pic>
        <p:nvPicPr>
          <p:cNvPr id="17" name="Content Placeholder 10">
            <a:extLst>
              <a:ext uri="{FF2B5EF4-FFF2-40B4-BE49-F238E27FC236}">
                <a16:creationId xmlns:a16="http://schemas.microsoft.com/office/drawing/2014/main" id="{6E82BCCA-60C1-0399-3CD4-872BD861B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8" name="Date Placeholder 7">
            <a:extLst>
              <a:ext uri="{FF2B5EF4-FFF2-40B4-BE49-F238E27FC236}">
                <a16:creationId xmlns:a16="http://schemas.microsoft.com/office/drawing/2014/main" id="{B7113866-33BA-DCB4-1D59-F8B6BDFF393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8">
            <a:extLst>
              <a:ext uri="{FF2B5EF4-FFF2-40B4-BE49-F238E27FC236}">
                <a16:creationId xmlns:a16="http://schemas.microsoft.com/office/drawing/2014/main" id="{57BE4BB8-66DA-0BDF-D7E0-1C9C13B2F23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a:t>
            </a:fld>
            <a:endParaRPr lang="en-US" sz="1400" b="1">
              <a:solidFill>
                <a:schemeClr val="bg1"/>
              </a:solidFill>
              <a:latin typeface="Times New Roman" panose="02020603050405020304" pitchFamily="18" charset="0"/>
              <a:cs typeface="Times New Roman" panose="02020603050405020304" pitchFamily="18" charset="0"/>
            </a:endParaRPr>
          </a:p>
        </p:txBody>
      </p:sp>
      <p:pic>
        <p:nvPicPr>
          <p:cNvPr id="20" name="Picture 19" descr="A person wearing sunglasses and a white shirt&#10;&#10;Description automatically generated">
            <a:extLst>
              <a:ext uri="{FF2B5EF4-FFF2-40B4-BE49-F238E27FC236}">
                <a16:creationId xmlns:a16="http://schemas.microsoft.com/office/drawing/2014/main" id="{5F374848-9B70-5F65-EC65-38A686E50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2596100"/>
            <a:ext cx="2049529" cy="2328325"/>
          </a:xfrm>
          <a:prstGeom prst="rect">
            <a:avLst/>
          </a:prstGeom>
        </p:spPr>
      </p:pic>
      <p:pic>
        <p:nvPicPr>
          <p:cNvPr id="21" name="Picture 20">
            <a:extLst>
              <a:ext uri="{FF2B5EF4-FFF2-40B4-BE49-F238E27FC236}">
                <a16:creationId xmlns:a16="http://schemas.microsoft.com/office/drawing/2014/main" id="{85C805D7-4FCC-1472-ECEF-983CCC78F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037" y="2551213"/>
            <a:ext cx="1994825" cy="2513348"/>
          </a:xfrm>
          <a:prstGeom prst="rect">
            <a:avLst/>
          </a:prstGeom>
        </p:spPr>
      </p:pic>
      <p:pic>
        <p:nvPicPr>
          <p:cNvPr id="23" name="Picture 22">
            <a:extLst>
              <a:ext uri="{FF2B5EF4-FFF2-40B4-BE49-F238E27FC236}">
                <a16:creationId xmlns:a16="http://schemas.microsoft.com/office/drawing/2014/main" id="{70EE6CBB-D5F9-7E39-5890-28A180AC9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11" y="2543849"/>
            <a:ext cx="1823954" cy="2520712"/>
          </a:xfrm>
          <a:prstGeom prst="rect">
            <a:avLst/>
          </a:prstGeom>
        </p:spPr>
      </p:pic>
      <p:pic>
        <p:nvPicPr>
          <p:cNvPr id="25" name="Picture 24">
            <a:extLst>
              <a:ext uri="{FF2B5EF4-FFF2-40B4-BE49-F238E27FC236}">
                <a16:creationId xmlns:a16="http://schemas.microsoft.com/office/drawing/2014/main" id="{16A0B679-F024-F4CD-BA16-0D723902A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4235" y="2543850"/>
            <a:ext cx="2243130" cy="2513348"/>
          </a:xfrm>
          <a:prstGeom prst="rect">
            <a:avLst/>
          </a:prstGeom>
        </p:spPr>
      </p:pic>
      <p:sp>
        <p:nvSpPr>
          <p:cNvPr id="26" name="TextBox 25">
            <a:extLst>
              <a:ext uri="{FF2B5EF4-FFF2-40B4-BE49-F238E27FC236}">
                <a16:creationId xmlns:a16="http://schemas.microsoft.com/office/drawing/2014/main" id="{534AACC4-E308-71A1-7588-586C38C91749}"/>
              </a:ext>
            </a:extLst>
          </p:cNvPr>
          <p:cNvSpPr txBox="1"/>
          <p:nvPr/>
        </p:nvSpPr>
        <p:spPr>
          <a:xfrm>
            <a:off x="594360" y="5306110"/>
            <a:ext cx="2009990" cy="646331"/>
          </a:xfrm>
          <a:prstGeom prst="rect">
            <a:avLst/>
          </a:prstGeom>
          <a:noFill/>
          <a:ln>
            <a:solidFill>
              <a:schemeClr val="bg1"/>
            </a:solidFill>
          </a:ln>
        </p:spPr>
        <p:txBody>
          <a:bodyPr wrap="square" rtlCol="0">
            <a:spAutoFit/>
          </a:bodyPr>
          <a:lstStyle/>
          <a:p>
            <a:pPr algn="ctr"/>
            <a:r>
              <a:rPr lang="en-US" err="1">
                <a:solidFill>
                  <a:schemeClr val="bg1"/>
                </a:solidFill>
              </a:rPr>
              <a:t>Ranaweera</a:t>
            </a:r>
            <a:r>
              <a:rPr lang="en-US">
                <a:solidFill>
                  <a:schemeClr val="bg1"/>
                </a:solidFill>
              </a:rPr>
              <a:t> A.P.</a:t>
            </a:r>
          </a:p>
          <a:p>
            <a:pPr algn="ctr"/>
            <a:r>
              <a:rPr lang="en-US">
                <a:solidFill>
                  <a:schemeClr val="bg1"/>
                </a:solidFill>
              </a:rPr>
              <a:t>IT21182396</a:t>
            </a:r>
          </a:p>
        </p:txBody>
      </p:sp>
      <p:sp>
        <p:nvSpPr>
          <p:cNvPr id="27" name="TextBox 26">
            <a:extLst>
              <a:ext uri="{FF2B5EF4-FFF2-40B4-BE49-F238E27FC236}">
                <a16:creationId xmlns:a16="http://schemas.microsoft.com/office/drawing/2014/main" id="{A8D442C3-9898-8567-0FFD-DB59C0AC22F7}"/>
              </a:ext>
            </a:extLst>
          </p:cNvPr>
          <p:cNvSpPr txBox="1"/>
          <p:nvPr/>
        </p:nvSpPr>
        <p:spPr>
          <a:xfrm>
            <a:off x="2962275" y="5334685"/>
            <a:ext cx="2876550" cy="646331"/>
          </a:xfrm>
          <a:prstGeom prst="rect">
            <a:avLst/>
          </a:prstGeom>
          <a:noFill/>
          <a:ln>
            <a:solidFill>
              <a:schemeClr val="bg1"/>
            </a:solidFill>
          </a:ln>
        </p:spPr>
        <p:txBody>
          <a:bodyPr wrap="square" rtlCol="0">
            <a:spAutoFit/>
          </a:bodyPr>
          <a:lstStyle/>
          <a:p>
            <a:pPr algn="ctr"/>
            <a:r>
              <a:rPr lang="en-US">
                <a:solidFill>
                  <a:schemeClr val="bg1"/>
                </a:solidFill>
              </a:rPr>
              <a:t>Kumarathunga S. A. D. S.</a:t>
            </a:r>
          </a:p>
          <a:p>
            <a:pPr algn="ctr"/>
            <a:r>
              <a:rPr lang="en-US">
                <a:solidFill>
                  <a:schemeClr val="bg1"/>
                </a:solidFill>
              </a:rPr>
              <a:t>IT21182396</a:t>
            </a:r>
          </a:p>
        </p:txBody>
      </p:sp>
      <p:sp>
        <p:nvSpPr>
          <p:cNvPr id="28" name="TextBox 27">
            <a:extLst>
              <a:ext uri="{FF2B5EF4-FFF2-40B4-BE49-F238E27FC236}">
                <a16:creationId xmlns:a16="http://schemas.microsoft.com/office/drawing/2014/main" id="{A8B5B1A2-D4C7-434D-89CE-4D4236474AD9}"/>
              </a:ext>
            </a:extLst>
          </p:cNvPr>
          <p:cNvSpPr txBox="1"/>
          <p:nvPr/>
        </p:nvSpPr>
        <p:spPr>
          <a:xfrm>
            <a:off x="6159746" y="5306110"/>
            <a:ext cx="2668263" cy="646331"/>
          </a:xfrm>
          <a:prstGeom prst="rect">
            <a:avLst/>
          </a:prstGeom>
          <a:noFill/>
          <a:ln>
            <a:solidFill>
              <a:schemeClr val="bg1"/>
            </a:solidFill>
          </a:ln>
        </p:spPr>
        <p:txBody>
          <a:bodyPr wrap="square" rtlCol="0">
            <a:spAutoFit/>
          </a:bodyPr>
          <a:lstStyle/>
          <a:p>
            <a:pPr algn="ctr"/>
            <a:r>
              <a:rPr lang="en-US" err="1">
                <a:solidFill>
                  <a:schemeClr val="bg1"/>
                </a:solidFill>
              </a:rPr>
              <a:t>Sooriyaarachchi</a:t>
            </a:r>
            <a:r>
              <a:rPr lang="en-US">
                <a:solidFill>
                  <a:schemeClr val="bg1"/>
                </a:solidFill>
              </a:rPr>
              <a:t> M.D.A.</a:t>
            </a:r>
          </a:p>
          <a:p>
            <a:pPr algn="ctr"/>
            <a:r>
              <a:rPr lang="en-US">
                <a:solidFill>
                  <a:schemeClr val="bg1"/>
                </a:solidFill>
              </a:rPr>
              <a:t>IT21173790</a:t>
            </a:r>
          </a:p>
        </p:txBody>
      </p:sp>
      <p:sp>
        <p:nvSpPr>
          <p:cNvPr id="29" name="TextBox 28">
            <a:extLst>
              <a:ext uri="{FF2B5EF4-FFF2-40B4-BE49-F238E27FC236}">
                <a16:creationId xmlns:a16="http://schemas.microsoft.com/office/drawing/2014/main" id="{06FED09B-A780-1687-6F89-09118E460C59}"/>
              </a:ext>
            </a:extLst>
          </p:cNvPr>
          <p:cNvSpPr txBox="1"/>
          <p:nvPr/>
        </p:nvSpPr>
        <p:spPr>
          <a:xfrm>
            <a:off x="9104236" y="5306110"/>
            <a:ext cx="2243129" cy="646331"/>
          </a:xfrm>
          <a:prstGeom prst="rect">
            <a:avLst/>
          </a:prstGeom>
          <a:noFill/>
          <a:ln>
            <a:solidFill>
              <a:schemeClr val="bg1"/>
            </a:solidFill>
          </a:ln>
        </p:spPr>
        <p:txBody>
          <a:bodyPr wrap="square" rtlCol="0">
            <a:spAutoFit/>
          </a:bodyPr>
          <a:lstStyle/>
          <a:p>
            <a:pPr algn="ctr"/>
            <a:r>
              <a:rPr lang="en-US">
                <a:solidFill>
                  <a:schemeClr val="bg1"/>
                </a:solidFill>
              </a:rPr>
              <a:t>Senanayake </a:t>
            </a:r>
            <a:r>
              <a:rPr lang="en-US" err="1">
                <a:solidFill>
                  <a:schemeClr val="bg1"/>
                </a:solidFill>
              </a:rPr>
              <a:t>W.G.B</a:t>
            </a:r>
            <a:r>
              <a:rPr lang="en-US">
                <a:solidFill>
                  <a:schemeClr val="bg1"/>
                </a:solidFill>
              </a:rPr>
              <a:t>.</a:t>
            </a:r>
          </a:p>
          <a:p>
            <a:pPr algn="ctr"/>
            <a:r>
              <a:rPr lang="en-US">
                <a:solidFill>
                  <a:schemeClr val="bg1"/>
                </a:solidFill>
              </a:rPr>
              <a:t>IT21158322</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AF66D-C455-C453-3E9E-780EA7D256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FF9D24-94B9-22DE-2442-ED069DD46835}"/>
              </a:ext>
            </a:extLst>
          </p:cNvPr>
          <p:cNvSpPr>
            <a:spLocks noGrp="1"/>
          </p:cNvSpPr>
          <p:nvPr>
            <p:ph type="title"/>
          </p:nvPr>
        </p:nvSpPr>
        <p:spPr>
          <a:xfrm>
            <a:off x="-1207190" y="621137"/>
            <a:ext cx="11475313" cy="717582"/>
          </a:xfrm>
        </p:spPr>
        <p:txBody>
          <a:bodyPr/>
          <a:lstStyle/>
          <a:p>
            <a:pPr algn="ctr" rtl="0"/>
            <a:r>
              <a:rPr lang="en-US" sz="3600" b="1" i="0" u="none" strike="noStrike">
                <a:effectLst/>
                <a:latin typeface="Open Sans" panose="020B0606030504020204" pitchFamily="34" charset="0"/>
              </a:rPr>
              <a:t>Completion of the components and</a:t>
            </a:r>
            <a:br>
              <a:rPr lang="en-US" sz="3600" b="1" i="0" u="none" strike="noStrike">
                <a:effectLst/>
                <a:latin typeface="Open Sans" panose="020B0606030504020204" pitchFamily="34" charset="0"/>
              </a:rPr>
            </a:br>
            <a:r>
              <a:rPr lang="en-US" sz="3600" b="1" i="0" u="none" strike="noStrike">
                <a:effectLst/>
                <a:latin typeface="Open Sans" panose="020B0606030504020204" pitchFamily="34" charset="0"/>
              </a:rPr>
              <a:t> Future Implementations</a:t>
            </a:r>
          </a:p>
        </p:txBody>
      </p:sp>
      <p:pic>
        <p:nvPicPr>
          <p:cNvPr id="12" name="Content Placeholder 10">
            <a:extLst>
              <a:ext uri="{FF2B5EF4-FFF2-40B4-BE49-F238E27FC236}">
                <a16:creationId xmlns:a16="http://schemas.microsoft.com/office/drawing/2014/main" id="{02E6760F-10AC-EA3A-65A1-28F0B92CD5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FCC9533-F15F-D727-B477-8FD9BF0EBBC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C73C65E7-005F-E12E-2308-AA506EF494B2}"/>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6" name="Google Shape;479;p14">
            <a:extLst>
              <a:ext uri="{FF2B5EF4-FFF2-40B4-BE49-F238E27FC236}">
                <a16:creationId xmlns:a16="http://schemas.microsoft.com/office/drawing/2014/main" id="{0294BB0F-82E6-AA8E-1709-3BB93076A0E0}"/>
              </a:ext>
            </a:extLst>
          </p:cNvPr>
          <p:cNvSpPr/>
          <p:nvPr/>
        </p:nvSpPr>
        <p:spPr>
          <a:xfrm>
            <a:off x="6036518" y="1480213"/>
            <a:ext cx="3825112" cy="4114800"/>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algn="ctr" rtl="0"/>
            <a:endParaRPr lang="en-US" sz="1800" b="1" i="0" u="none" strike="noStrike">
              <a:solidFill>
                <a:srgbClr val="004AAD"/>
              </a:solidFill>
              <a:effectLst/>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r>
              <a:rPr lang="en-US" sz="1800" b="1" i="0" u="none" strike="noStrike">
                <a:solidFill>
                  <a:srgbClr val="004AAD"/>
                </a:solidFill>
                <a:effectLst/>
                <a:latin typeface="Open Sans" panose="020B0606030504020204" pitchFamily="34" charset="0"/>
              </a:rPr>
              <a:t>Future Implementations</a:t>
            </a:r>
            <a:endParaRPr lang="en-US">
              <a:effectLst/>
            </a:endParaRPr>
          </a:p>
          <a:p>
            <a:endParaRPr lang="en-US" sz="16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i="0" u="none" strike="noStrike">
                <a:solidFill>
                  <a:schemeClr val="bg1"/>
                </a:solidFill>
                <a:effectLst/>
                <a:latin typeface="Open Sans" panose="020B0606030504020204" pitchFamily="34" charset="0"/>
              </a:rPr>
              <a:t>Testing Accuracy Of the Rag Implementation</a:t>
            </a:r>
          </a:p>
          <a:p>
            <a:pPr lvl="0" rtl="0">
              <a:spcBef>
                <a:spcPts val="0"/>
              </a:spcBef>
              <a:spcAft>
                <a:spcPts val="0"/>
              </a:spcAft>
            </a:pPr>
            <a:endParaRPr lang="en-US" i="0" u="none" strike="noStrike">
              <a:solidFill>
                <a:schemeClr val="bg1"/>
              </a:solidFill>
              <a:effectLst/>
              <a:latin typeface="Open Sans" panose="020B0606030504020204" pitchFamily="34" charset="0"/>
            </a:endParaRPr>
          </a:p>
          <a:p>
            <a:pPr marL="285750" lvl="0" indent="-285750" rtl="0">
              <a:spcBef>
                <a:spcPts val="0"/>
              </a:spcBef>
              <a:spcAft>
                <a:spcPts val="0"/>
              </a:spcAft>
              <a:buFont typeface="Arial" panose="020B0604020202020204" pitchFamily="34" charset="0"/>
              <a:buChar char="•"/>
            </a:pPr>
            <a:r>
              <a:rPr lang="en-US">
                <a:ln w="0"/>
                <a:solidFill>
                  <a:schemeClr val="bg1"/>
                </a:solidFill>
                <a:latin typeface="Open Sans" panose="020B0606030504020204" pitchFamily="34" charset="0"/>
                <a:ea typeface="Calibri" panose="020F0502020204030204" pitchFamily="34" charset="0"/>
                <a:cs typeface="Calibri" panose="020F0502020204030204" pitchFamily="34" charset="0"/>
              </a:rPr>
              <a:t>Personalize The User Gaming Path</a:t>
            </a:r>
          </a:p>
          <a:p>
            <a:pPr marL="285750" lvl="0" indent="-285750" rtl="0">
              <a:spcBef>
                <a:spcPts val="0"/>
              </a:spcBef>
              <a:spcAft>
                <a:spcPts val="0"/>
              </a:spcAft>
              <a:buFont typeface="Arial" panose="020B0604020202020204" pitchFamily="34" charset="0"/>
              <a:buChar char="•"/>
            </a:pPr>
            <a:endParaRPr lang="en-US">
              <a:ln w="0"/>
              <a:solidFill>
                <a:schemeClr val="bg1"/>
              </a:solidFill>
              <a:latin typeface="Open Sans" panose="020B060603050402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r>
              <a:rPr lang="en-US">
                <a:ln w="0"/>
                <a:solidFill>
                  <a:schemeClr val="bg1"/>
                </a:solidFill>
                <a:latin typeface="Open Sans" panose="020B0606030504020204" pitchFamily="34" charset="0"/>
                <a:ea typeface="Calibri" panose="020F0502020204030204" pitchFamily="34" charset="0"/>
                <a:cs typeface="Calibri" panose="020F0502020204030204" pitchFamily="34" charset="0"/>
              </a:rPr>
              <a:t>Integrate frontend and Backend </a:t>
            </a:r>
          </a:p>
          <a:p>
            <a:pPr marL="285750" lvl="0" indent="-285750" rtl="0">
              <a:spcBef>
                <a:spcPts val="0"/>
              </a:spcBef>
              <a:spcAft>
                <a:spcPts val="0"/>
              </a:spcAft>
              <a:buFont typeface="Arial" panose="020B0604020202020204" pitchFamily="34" charset="0"/>
              <a:buChar char="•"/>
            </a:pPr>
            <a:endParaRPr lang="en-US" sz="14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ln w="0"/>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285750" lvl="0" indent="-285750" rtl="0">
              <a:spcBef>
                <a:spcPts val="0"/>
              </a:spcBef>
              <a:spcAft>
                <a:spcPts val="0"/>
              </a:spcAft>
              <a:buFont typeface="Arial" panose="020B0604020202020204" pitchFamily="34" charset="0"/>
              <a:buChar char="•"/>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sz="1200">
              <a:solidFill>
                <a:schemeClr val="bg1"/>
              </a:solidFill>
            </a:endParaRPr>
          </a:p>
        </p:txBody>
      </p:sp>
      <p:sp>
        <p:nvSpPr>
          <p:cNvPr id="23" name="Google Shape;479;p14">
            <a:extLst>
              <a:ext uri="{FF2B5EF4-FFF2-40B4-BE49-F238E27FC236}">
                <a16:creationId xmlns:a16="http://schemas.microsoft.com/office/drawing/2014/main" id="{D720DC33-D71B-D3BD-17A3-22715EC6BBA7}"/>
              </a:ext>
            </a:extLst>
          </p:cNvPr>
          <p:cNvSpPr/>
          <p:nvPr/>
        </p:nvSpPr>
        <p:spPr>
          <a:xfrm>
            <a:off x="530132" y="1480213"/>
            <a:ext cx="3825111" cy="4114799"/>
          </a:xfrm>
          <a:custGeom>
            <a:avLst/>
            <a:gdLst/>
            <a:ahLst/>
            <a:cxnLst/>
            <a:rect l="l" t="t" r="r" b="b"/>
            <a:pathLst>
              <a:path w="1592941" h="2372064" extrusionOk="0">
                <a:moveTo>
                  <a:pt x="1468481" y="2372064"/>
                </a:moveTo>
                <a:lnTo>
                  <a:pt x="124460" y="2372064"/>
                </a:lnTo>
                <a:cubicBezTo>
                  <a:pt x="55880" y="2372064"/>
                  <a:pt x="0" y="2316184"/>
                  <a:pt x="0" y="2247604"/>
                </a:cubicBezTo>
                <a:lnTo>
                  <a:pt x="0" y="124460"/>
                </a:lnTo>
                <a:cubicBezTo>
                  <a:pt x="0" y="55880"/>
                  <a:pt x="55880" y="0"/>
                  <a:pt x="124460" y="0"/>
                </a:cubicBezTo>
                <a:lnTo>
                  <a:pt x="1468481" y="0"/>
                </a:lnTo>
                <a:cubicBezTo>
                  <a:pt x="1537061" y="0"/>
                  <a:pt x="1592941" y="55880"/>
                  <a:pt x="1592941" y="124460"/>
                </a:cubicBezTo>
                <a:lnTo>
                  <a:pt x="1592941" y="2247604"/>
                </a:lnTo>
                <a:cubicBezTo>
                  <a:pt x="1592941" y="2316184"/>
                  <a:pt x="1537061" y="2372064"/>
                  <a:pt x="1468481" y="2372064"/>
                </a:cubicBezTo>
                <a:close/>
              </a:path>
            </a:pathLst>
          </a:custGeom>
          <a:solidFill>
            <a:schemeClr val="accent1"/>
          </a:solidFill>
          <a:ln>
            <a:noFill/>
          </a:ln>
        </p:spPr>
        <p:style>
          <a:lnRef idx="0">
            <a:scrgbClr r="0" g="0" b="0"/>
          </a:lnRef>
          <a:fillRef idx="1001">
            <a:schemeClr val="lt2"/>
          </a:fillRef>
          <a:effectRef idx="0">
            <a:scrgbClr r="0" g="0" b="0"/>
          </a:effectRef>
          <a:fontRef idx="major"/>
        </p:style>
        <p:txBody>
          <a:bodyPr spcFirstLastPara="1" wrap="square" lIns="91425" tIns="91425" rIns="91425" bIns="91425" anchor="ctr" anchorCtr="0">
            <a:noAutofit/>
          </a:bodyPr>
          <a:lstStyle/>
          <a:p>
            <a:pPr algn="ctr" rtl="0"/>
            <a:endParaRPr lang="en-US" sz="1800" b="1" i="0" u="none" strike="noStrike">
              <a:solidFill>
                <a:srgbClr val="004AAD"/>
              </a:solidFill>
              <a:effectLst/>
              <a:latin typeface="Open Sans" panose="020B0606030504020204" pitchFamily="34" charset="0"/>
            </a:endParaRPr>
          </a:p>
          <a:p>
            <a:pPr algn="ctr" rtl="0"/>
            <a:endParaRPr lang="en-US" b="1">
              <a:solidFill>
                <a:srgbClr val="004AAD"/>
              </a:solidFill>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endParaRPr lang="en-US" b="1">
              <a:solidFill>
                <a:srgbClr val="004AAD"/>
              </a:solidFill>
              <a:latin typeface="Open Sans" panose="020B0606030504020204" pitchFamily="34" charset="0"/>
            </a:endParaRPr>
          </a:p>
          <a:p>
            <a:pPr algn="ctr" rtl="0"/>
            <a:endParaRPr lang="en-US" sz="1800" b="1" i="0" u="none" strike="noStrike">
              <a:solidFill>
                <a:srgbClr val="004AAD"/>
              </a:solidFill>
              <a:effectLst/>
              <a:latin typeface="Open Sans" panose="020B0606030504020204" pitchFamily="34" charset="0"/>
            </a:endParaRPr>
          </a:p>
          <a:p>
            <a:pPr algn="ctr" rtl="0"/>
            <a:endParaRPr lang="en-US" b="1">
              <a:solidFill>
                <a:srgbClr val="004AAD"/>
              </a:solidFill>
              <a:latin typeface="Open Sans" panose="020B0606030504020204" pitchFamily="34" charset="0"/>
            </a:endParaRPr>
          </a:p>
          <a:p>
            <a:pPr algn="ctr" rtl="0"/>
            <a:endParaRPr lang="en-US" b="1" i="0" u="none" strike="noStrike">
              <a:solidFill>
                <a:srgbClr val="004AAD"/>
              </a:solidFill>
              <a:effectLst/>
              <a:latin typeface="Open Sans" panose="020B0606030504020204" pitchFamily="34" charset="0"/>
            </a:endParaRPr>
          </a:p>
          <a:p>
            <a:pPr algn="ctr" rtl="0"/>
            <a:endParaRPr lang="en-US" b="1">
              <a:solidFill>
                <a:srgbClr val="004AAD"/>
              </a:solidFill>
              <a:latin typeface="Open Sans" panose="020B0606030504020204" pitchFamily="34" charset="0"/>
            </a:endParaRPr>
          </a:p>
          <a:p>
            <a:pPr algn="ctr" rtl="0"/>
            <a:endParaRPr lang="en-US" b="1" i="0" u="none" strike="noStrike">
              <a:solidFill>
                <a:srgbClr val="004AAD"/>
              </a:solidFill>
              <a:effectLst/>
              <a:latin typeface="Open Sans" panose="020B0606030504020204" pitchFamily="34" charset="0"/>
            </a:endParaRPr>
          </a:p>
          <a:p>
            <a:pPr algn="ctr" rtl="0"/>
            <a:endParaRPr lang="en-US" b="1" i="0" u="none" strike="noStrike">
              <a:solidFill>
                <a:srgbClr val="004AAD"/>
              </a:solidFill>
              <a:effectLst/>
              <a:latin typeface="Open Sans" panose="020B0606030504020204" pitchFamily="34" charset="0"/>
            </a:endParaRPr>
          </a:p>
          <a:p>
            <a:pPr algn="ctr" rtl="0"/>
            <a:endParaRPr lang="en-US" b="1" i="0" u="none" strike="noStrike">
              <a:solidFill>
                <a:srgbClr val="004AAD"/>
              </a:solidFill>
              <a:effectLst/>
              <a:latin typeface="Open Sans" panose="020B0606030504020204" pitchFamily="34" charset="0"/>
            </a:endParaRPr>
          </a:p>
          <a:p>
            <a:pPr algn="ctr" rtl="0"/>
            <a:r>
              <a:rPr lang="en-US" b="1" i="0" u="none" strike="noStrike">
                <a:solidFill>
                  <a:srgbClr val="004AAD"/>
                </a:solidFill>
                <a:effectLst/>
                <a:latin typeface="Open Sans" panose="020B0606030504020204" pitchFamily="34" charset="0"/>
              </a:rPr>
              <a:t>Completion of the Components</a:t>
            </a:r>
          </a:p>
          <a:p>
            <a:pPr algn="ctr" rtl="0"/>
            <a:endParaRPr lang="en-US">
              <a:solidFill>
                <a:srgbClr val="004AAD"/>
              </a:solidFill>
              <a:latin typeface="Open Sans" panose="020B0606030504020204" pitchFamily="34" charset="0"/>
            </a:endParaRPr>
          </a:p>
          <a:p>
            <a:pPr marL="285750" indent="-285750">
              <a:buFont typeface="Arial" panose="020B0604020202020204" pitchFamily="34" charset="0"/>
              <a:buChar char="•"/>
            </a:pPr>
            <a:endParaRPr lang="en-US">
              <a:solidFill>
                <a:schemeClr val="bg1"/>
              </a:solidFill>
              <a:latin typeface="Open Sans" panose="020B0606030504020204" pitchFamily="34" charset="0"/>
            </a:endParaRPr>
          </a:p>
          <a:p>
            <a:pPr marL="285750" indent="-285750">
              <a:buFont typeface="Arial" panose="020B0604020202020204" pitchFamily="34" charset="0"/>
              <a:buChar char="•"/>
            </a:pPr>
            <a:r>
              <a:rPr lang="en-US">
                <a:solidFill>
                  <a:schemeClr val="bg1"/>
                </a:solidFill>
                <a:latin typeface="Open Sans" panose="020B0606030504020204" pitchFamily="34" charset="0"/>
              </a:rPr>
              <a:t>Analyzed Dataset and Create Rag system</a:t>
            </a:r>
          </a:p>
          <a:p>
            <a:pPr marL="285750" indent="-285750">
              <a:buFont typeface="Arial" panose="020B0604020202020204" pitchFamily="34" charset="0"/>
              <a:buChar char="•"/>
            </a:pPr>
            <a:endParaRPr lang="en-US">
              <a:solidFill>
                <a:schemeClr val="bg1"/>
              </a:solidFill>
              <a:latin typeface="Open Sans" panose="020B0606030504020204" pitchFamily="34" charset="0"/>
            </a:endParaRPr>
          </a:p>
          <a:p>
            <a:pPr marL="285750" indent="-285750">
              <a:buFont typeface="Arial" panose="020B0604020202020204" pitchFamily="34" charset="0"/>
              <a:buChar char="•"/>
            </a:pPr>
            <a:r>
              <a:rPr lang="en-US">
                <a:solidFill>
                  <a:schemeClr val="bg1"/>
                </a:solidFill>
                <a:latin typeface="Open Sans" panose="020B0606030504020204" pitchFamily="34" charset="0"/>
              </a:rPr>
              <a:t>Create Fast Api Backend For Generate Gaming Content Through Rag System</a:t>
            </a:r>
            <a:endParaRPr lang="en-US" i="0" u="none" strike="noStrike">
              <a:solidFill>
                <a:schemeClr val="bg1"/>
              </a:solidFill>
              <a:effectLst/>
              <a:latin typeface="Open Sans" panose="020B0606030504020204" pitchFamily="34" charset="0"/>
            </a:endParaRPr>
          </a:p>
          <a:p>
            <a:endParaRPr lang="en-US" i="0" u="none" strike="noStrike">
              <a:solidFill>
                <a:schemeClr val="bg1"/>
              </a:solidFill>
              <a:effectLst/>
              <a:latin typeface="Open Sans" panose="020B0606030504020204" pitchFamily="34" charset="0"/>
            </a:endParaRPr>
          </a:p>
          <a:p>
            <a:pPr marL="285750" indent="-285750">
              <a:buFont typeface="Arial" panose="020B0604020202020204" pitchFamily="34" charset="0"/>
              <a:buChar char="•"/>
            </a:pPr>
            <a:r>
              <a:rPr lang="en-US" i="0" u="none" strike="noStrike">
                <a:solidFill>
                  <a:schemeClr val="bg1"/>
                </a:solidFill>
                <a:effectLst/>
                <a:latin typeface="Open Sans" panose="020B0606030504020204" pitchFamily="34" charset="0"/>
              </a:rPr>
              <a:t>Design and Implemented UI of  the web application frontend</a:t>
            </a:r>
          </a:p>
          <a:p>
            <a:endParaRPr lang="en-US" i="0" u="none" strike="noStrike">
              <a:solidFill>
                <a:schemeClr val="bg1"/>
              </a:solidFill>
              <a:effectLst/>
              <a:latin typeface="Open Sans" panose="020B0606030504020204" pitchFamily="34" charset="0"/>
            </a:endParaRPr>
          </a:p>
          <a:p>
            <a:pPr marL="285750" indent="-285750">
              <a:buFont typeface="Arial" panose="020B0604020202020204" pitchFamily="34" charset="0"/>
              <a:buChar char="•"/>
            </a:pPr>
            <a:endParaRPr lang="en-US" i="0" u="none" strike="noStrike">
              <a:solidFill>
                <a:schemeClr val="bg1"/>
              </a:solidFill>
              <a:effectLst/>
              <a:latin typeface="Open Sans" panose="020B0606030504020204" pitchFamily="34" charset="0"/>
            </a:endParaRPr>
          </a:p>
          <a:p>
            <a:pPr marL="285750" indent="-285750">
              <a:buFont typeface="Arial" panose="020B0604020202020204" pitchFamily="34" charset="0"/>
              <a:buChar char="•"/>
            </a:pPr>
            <a:endParaRPr lang="en-US" sz="1400">
              <a:solidFill>
                <a:schemeClr val="bg1"/>
              </a:solidFill>
              <a:latin typeface="Open Sans" panose="020B0606030504020204" pitchFamily="34" charset="0"/>
            </a:endParaRPr>
          </a:p>
          <a:p>
            <a:pPr marL="285750" indent="-285750">
              <a:buFont typeface="Arial" panose="020B0604020202020204" pitchFamily="34" charset="0"/>
              <a:buChar char="•"/>
            </a:pPr>
            <a:endParaRPr lang="en-US" sz="1400">
              <a:solidFill>
                <a:schemeClr val="bg1"/>
              </a:solidFill>
              <a:effectLst/>
            </a:endParaRPr>
          </a:p>
          <a:p>
            <a:pPr rtl="0"/>
            <a:endParaRPr lang="en-US" b="1">
              <a:solidFill>
                <a:srgbClr val="004AAD"/>
              </a:solidFill>
              <a:latin typeface="Open Sans" panose="020B0606030504020204" pitchFamily="34" charset="0"/>
            </a:endParaRPr>
          </a:p>
          <a:p>
            <a:pPr rtl="0"/>
            <a:endParaRPr lang="en-US">
              <a:effectLst/>
            </a:endParaRPr>
          </a:p>
          <a:p>
            <a:pPr algn="ctr"/>
            <a:endParaRPr lang="en-US" sz="1600">
              <a:ln w="0"/>
              <a:solidFill>
                <a:schemeClr val="bg1"/>
              </a:solidFill>
              <a:effectLst>
                <a:outerShdw blurRad="38100" dist="19050" dir="2700000" algn="tl" rotWithShape="0">
                  <a:schemeClr val="dk1">
                    <a:alpha val="40000"/>
                  </a:schemeClr>
                </a:outerShdw>
              </a:effectLst>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285750" lvl="0" indent="-285750" rtl="0">
              <a:spcBef>
                <a:spcPts val="0"/>
              </a:spcBef>
              <a:spcAft>
                <a:spcPts val="0"/>
              </a:spcAft>
              <a:buFont typeface="Arial" panose="020B0604020202020204" pitchFamily="34" charset="0"/>
              <a:buChar char="•"/>
            </a:pPr>
            <a:endParaRPr lang="en-US" sz="160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285750" lvl="0" indent="-285750" rtl="0">
              <a:spcBef>
                <a:spcPts val="0"/>
              </a:spcBef>
              <a:spcAft>
                <a:spcPts val="0"/>
              </a:spcAft>
              <a:buFont typeface="Arial" panose="020B0604020202020204" pitchFamily="34" charset="0"/>
              <a:buChar char="•"/>
            </a:pPr>
            <a:endParaRPr lang="en-US" sz="1200">
              <a:solidFill>
                <a:schemeClr val="bg1"/>
              </a:solidFill>
            </a:endParaRPr>
          </a:p>
          <a:p>
            <a:pPr marL="0" lvl="0" indent="0" rtl="0">
              <a:spcBef>
                <a:spcPts val="0"/>
              </a:spcBef>
              <a:spcAft>
                <a:spcPts val="0"/>
              </a:spcAft>
              <a:buNone/>
            </a:pPr>
            <a:endParaRPr lang="en-US" sz="1200">
              <a:solidFill>
                <a:schemeClr val="bg1"/>
              </a:solidFill>
            </a:endParaRPr>
          </a:p>
          <a:p>
            <a:pPr marL="0" lvl="0" indent="0" rtl="0">
              <a:spcBef>
                <a:spcPts val="0"/>
              </a:spcBef>
              <a:spcAft>
                <a:spcPts val="0"/>
              </a:spcAft>
              <a:buNone/>
            </a:pPr>
            <a:endParaRPr sz="1200">
              <a:solidFill>
                <a:schemeClr val="bg1"/>
              </a:solidFill>
            </a:endParaRPr>
          </a:p>
        </p:txBody>
      </p:sp>
      <p:sp>
        <p:nvSpPr>
          <p:cNvPr id="25" name="Rectangle 24">
            <a:extLst>
              <a:ext uri="{FF2B5EF4-FFF2-40B4-BE49-F238E27FC236}">
                <a16:creationId xmlns:a16="http://schemas.microsoft.com/office/drawing/2014/main" id="{C30979CA-0E0D-8403-5EE6-463AAE79C9D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433530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21</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21</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6F7541D-9A48-07BA-8C62-FD729FDCBD55}"/>
              </a:ext>
            </a:extLst>
          </p:cNvPr>
          <p:cNvSpPr txBox="1"/>
          <p:nvPr/>
        </p:nvSpPr>
        <p:spPr>
          <a:xfrm>
            <a:off x="1117600" y="2710646"/>
            <a:ext cx="8813478" cy="3139321"/>
          </a:xfrm>
          <a:prstGeom prst="rect">
            <a:avLst/>
          </a:prstGeom>
          <a:noFill/>
        </p:spPr>
        <p:txBody>
          <a:bodyPr wrap="square" rtlCol="0">
            <a:spAutoFit/>
          </a:bodyPr>
          <a:lstStyle/>
          <a:p>
            <a:r>
              <a:rPr lang="en-US">
                <a:solidFill>
                  <a:schemeClr val="bg1"/>
                </a:solidFill>
              </a:rPr>
              <a:t>[1] P. Dillenbourg, M. Jermann, and S. Gurtner, "Introduction to dual and interactive learning," </a:t>
            </a:r>
            <a:r>
              <a:rPr lang="en-US" i="1">
                <a:solidFill>
                  <a:schemeClr val="bg1"/>
                </a:solidFill>
              </a:rPr>
              <a:t>New Learning Models</a:t>
            </a:r>
            <a:r>
              <a:rPr lang="en-US">
                <a:solidFill>
                  <a:schemeClr val="bg1"/>
                </a:solidFill>
              </a:rPr>
              <a:t>, vol. 5, no. 3, pp. 45-55, 2006.</a:t>
            </a:r>
          </a:p>
          <a:p>
            <a:endParaRPr lang="en-US">
              <a:solidFill>
                <a:schemeClr val="bg1"/>
              </a:solidFill>
            </a:endParaRPr>
          </a:p>
          <a:p>
            <a:r>
              <a:rPr lang="en-US">
                <a:solidFill>
                  <a:schemeClr val="bg1"/>
                </a:solidFill>
              </a:rPr>
              <a:t>[2] T. B. Brown et al., "Language Models are Few-Shot Learners," </a:t>
            </a:r>
            <a:r>
              <a:rPr lang="en-US" i="1" err="1">
                <a:solidFill>
                  <a:schemeClr val="bg1"/>
                </a:solidFill>
              </a:rPr>
              <a:t>arXiv</a:t>
            </a:r>
            <a:r>
              <a:rPr lang="en-US" i="1">
                <a:solidFill>
                  <a:schemeClr val="bg1"/>
                </a:solidFill>
              </a:rPr>
              <a:t> preprint arXiv:2005.14165</a:t>
            </a:r>
            <a:r>
              <a:rPr lang="en-US">
                <a:solidFill>
                  <a:schemeClr val="bg1"/>
                </a:solidFill>
              </a:rPr>
              <a:t>, 2020.</a:t>
            </a:r>
          </a:p>
          <a:p>
            <a:endParaRPr lang="en-US">
              <a:solidFill>
                <a:schemeClr val="bg1"/>
              </a:solidFill>
            </a:endParaRPr>
          </a:p>
          <a:p>
            <a:r>
              <a:rPr lang="en-US">
                <a:solidFill>
                  <a:schemeClr val="bg1"/>
                </a:solidFill>
              </a:rPr>
              <a:t>[3] A. K. Dey and G. D. Abowd, "Towards a Better Understanding of Context and Context-Awareness," </a:t>
            </a:r>
            <a:r>
              <a:rPr lang="en-US" i="1">
                <a:solidFill>
                  <a:schemeClr val="bg1"/>
                </a:solidFill>
              </a:rPr>
              <a:t>Proc. HUC '99</a:t>
            </a:r>
            <a:r>
              <a:rPr lang="en-US">
                <a:solidFill>
                  <a:schemeClr val="bg1"/>
                </a:solidFill>
              </a:rPr>
              <a:t>, 1999, pp. 304-307.</a:t>
            </a:r>
          </a:p>
          <a:p>
            <a:endParaRPr lang="en-US">
              <a:solidFill>
                <a:schemeClr val="bg1"/>
              </a:solidFill>
            </a:endParaRPr>
          </a:p>
          <a:p>
            <a:r>
              <a:rPr lang="en-US">
                <a:solidFill>
                  <a:schemeClr val="bg1"/>
                </a:solidFill>
              </a:rPr>
              <a:t>[4] N. G. Nagy, P. W. Herman, and R. C. Anderson, "Learning Words From Context," </a:t>
            </a:r>
            <a:r>
              <a:rPr lang="en-US" i="1">
                <a:solidFill>
                  <a:schemeClr val="bg1"/>
                </a:solidFill>
              </a:rPr>
              <a:t>Reading Research Quarterly</a:t>
            </a:r>
            <a:r>
              <a:rPr lang="en-US">
                <a:solidFill>
                  <a:schemeClr val="bg1"/>
                </a:solidFill>
              </a:rPr>
              <a:t>, vol. 20, no. 2, pp. 233-253, 1985.</a:t>
            </a:r>
          </a:p>
        </p:txBody>
      </p:sp>
      <p:sp>
        <p:nvSpPr>
          <p:cNvPr id="14" name="Rectangle 13">
            <a:extLst>
              <a:ext uri="{FF2B5EF4-FFF2-40B4-BE49-F238E27FC236}">
                <a16:creationId xmlns:a16="http://schemas.microsoft.com/office/drawing/2014/main" id="{2475DAD0-068E-2BA6-F451-6A34913E69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46292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b="1" i="0" u="none" strike="noStrike">
                <a:solidFill>
                  <a:srgbClr val="000000"/>
                </a:solidFill>
                <a:effectLst/>
                <a:latin typeface="Arial Black" panose="020B0A04020102020204" pitchFamily="34" charset="0"/>
              </a:rPr>
              <a:t>Demo</a:t>
            </a:r>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22</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3/18/2025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69DF9A5-7E9F-BCE4-9A64-1658BD652CC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491147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Basic</a:t>
            </a:r>
            <a:br>
              <a:rPr lang="en-US" sz="5400"/>
            </a:br>
            <a:r>
              <a:rPr lang="en-US" sz="5400"/>
              <a:t>Comprehension Skills Enhancement </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IT21158322</a:t>
            </a:r>
            <a:r>
              <a:rPr lang="en-US" sz="1800">
                <a:solidFill>
                  <a:schemeClr val="tx1"/>
                </a:solidFill>
              </a:rPr>
              <a:t>   |   </a:t>
            </a:r>
            <a:r>
              <a:rPr lang="en-US">
                <a:solidFill>
                  <a:schemeClr val="tx1"/>
                </a:solidFill>
              </a:rPr>
              <a:t>W. G. B. Senanayake</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IT21158322 – W. G. B. Senanayake</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23</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393E33-2E56-12AB-B5E9-0B25B4BB1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350" y="345305"/>
            <a:ext cx="2243130" cy="2513348"/>
          </a:xfrm>
          <a:prstGeom prst="rect">
            <a:avLst/>
          </a:prstGeom>
        </p:spPr>
      </p:pic>
    </p:spTree>
    <p:extLst>
      <p:ext uri="{BB962C8B-B14F-4D97-AF65-F5344CB8AC3E}">
        <p14:creationId xmlns:p14="http://schemas.microsoft.com/office/powerpoint/2010/main" val="236371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6" y="2371725"/>
            <a:ext cx="10953053" cy="3762375"/>
          </a:xfrm>
          <a:prstGeom prst="rect">
            <a:avLst/>
          </a:prstGeom>
        </p:spPr>
        <p:txBody>
          <a:bodyPr vert="horz" lIns="91440" tIns="45720" rIns="91440" bIns="45720" rtlCol="0">
            <a:normAutofit fontScale="2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a:ln>
                  <a:noFill/>
                </a:ln>
                <a:solidFill>
                  <a:schemeClr val="bg1">
                    <a:lumMod val="75000"/>
                    <a:lumOff val="25000"/>
                  </a:schemeClr>
                </a:solidFill>
                <a:effectLst/>
                <a:uLnTx/>
                <a:uFillTx/>
                <a:latin typeface="Cambria"/>
                <a:ea typeface="+mn-ea"/>
                <a:cs typeface="+mn-cs"/>
              </a:rPr>
              <a:t>Traditional educational tools for reading comprehension often lack the capability to dynamically generate quizzes and reading materials tailored to individual student needs.</a:t>
            </a:r>
          </a:p>
          <a:p>
            <a:pPr marL="342900" marR="0" lvl="0" indent="-342900" algn="l" defTabSz="914400" rtl="0" eaLnBrk="1" fontAlgn="auto" latinLnBrk="0" hangingPunct="1">
              <a:lnSpc>
                <a:spcPct val="120000"/>
              </a:lnSpc>
              <a:spcBef>
                <a:spcPct val="20000"/>
              </a:spcBef>
              <a:spcAft>
                <a:spcPts val="0"/>
              </a:spcAft>
              <a:buClrTx/>
              <a:buSzTx/>
              <a:buFont typeface="+mj-lt"/>
              <a:buAutoNum type="arabicPeriod"/>
              <a:tabLst/>
              <a:defRPr/>
            </a:pPr>
            <a:endParaRPr kumimoji="0" lang="en-US" sz="4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a:ln>
                  <a:noFill/>
                </a:ln>
                <a:solidFill>
                  <a:schemeClr val="bg1">
                    <a:lumMod val="75000"/>
                    <a:lumOff val="25000"/>
                  </a:schemeClr>
                </a:solidFill>
                <a:effectLst/>
                <a:uLnTx/>
                <a:uFillTx/>
                <a:latin typeface="Cambria"/>
                <a:ea typeface="+mn-ea"/>
                <a:cs typeface="+mn-cs"/>
              </a:rPr>
              <a:t>Existing systems provide generic feedback, which may not address specific areas where a student needs improvement.</a:t>
            </a:r>
          </a:p>
          <a:p>
            <a:pPr marL="342900" marR="0" lvl="0" indent="-342900" algn="l" defTabSz="914400" rtl="0" eaLnBrk="1" fontAlgn="auto" latinLnBrk="0" hangingPunct="1">
              <a:lnSpc>
                <a:spcPct val="120000"/>
              </a:lnSpc>
              <a:spcBef>
                <a:spcPct val="20000"/>
              </a:spcBef>
              <a:spcAft>
                <a:spcPts val="0"/>
              </a:spcAft>
              <a:buClrTx/>
              <a:buSzTx/>
              <a:buFont typeface="+mj-lt"/>
              <a:buAutoNum type="arabicPeriod"/>
              <a:tabLst/>
              <a:defRPr/>
            </a:pPr>
            <a:endParaRPr kumimoji="0" lang="en-US" sz="4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7400" i="0" u="none" strike="noStrike" kern="1200" cap="none" spc="0" normalizeH="0" baseline="0" noProof="0">
                <a:ln>
                  <a:noFill/>
                </a:ln>
                <a:solidFill>
                  <a:schemeClr val="bg1">
                    <a:lumMod val="75000"/>
                    <a:lumOff val="25000"/>
                  </a:schemeClr>
                </a:solidFill>
                <a:effectLst/>
                <a:uLnTx/>
                <a:uFillTx/>
                <a:latin typeface="Cambria"/>
                <a:ea typeface="+mn-ea"/>
                <a:cs typeface="+mn-cs"/>
              </a:rPr>
              <a:t>Leveraging AI technologies, particularly Large Language Models (LLMs) and prompt engineering, offers the potential to create personalized and dynamic educational experiences</a:t>
            </a:r>
          </a:p>
        </p:txBody>
      </p:sp>
      <p:sp>
        <p:nvSpPr>
          <p:cNvPr id="2" name="Rectangle 1">
            <a:extLst>
              <a:ext uri="{FF2B5EF4-FFF2-40B4-BE49-F238E27FC236}">
                <a16:creationId xmlns:a16="http://schemas.microsoft.com/office/drawing/2014/main" id="{0EDD67D7-BFDD-87E3-AB73-7CCC596D6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398465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698012"/>
            <a:ext cx="10377170" cy="257175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we leverage AI technologies, Large Language Models (LLMs) to dynamically generate quizzes and reading paragraphs</a:t>
            </a:r>
          </a:p>
          <a:p>
            <a:pPr marR="0" lvl="0" algn="l" defTabSz="914400" rtl="0" eaLnBrk="1" fontAlgn="auto" latinLnBrk="0" hangingPunct="1">
              <a:lnSpc>
                <a:spcPct val="100000"/>
              </a:lnSpc>
              <a:spcBef>
                <a:spcPct val="20000"/>
              </a:spcBef>
              <a:spcAft>
                <a:spcPts val="0"/>
              </a:spcAft>
              <a:buClrTx/>
              <a:buSzTx/>
              <a:tabLst/>
              <a:defRPr/>
            </a:pPr>
            <a:endParaRPr lang="en-US" sz="15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7" name="Rectangle 6">
            <a:extLst>
              <a:ext uri="{FF2B5EF4-FFF2-40B4-BE49-F238E27FC236}">
                <a16:creationId xmlns:a16="http://schemas.microsoft.com/office/drawing/2014/main" id="{F3DECD12-4A4E-3AB9-DE5A-B26C63676A0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84209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26</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4" name="Table 3">
            <a:extLst>
              <a:ext uri="{FF2B5EF4-FFF2-40B4-BE49-F238E27FC236}">
                <a16:creationId xmlns:a16="http://schemas.microsoft.com/office/drawing/2014/main" id="{D268CC0E-7FCD-C977-00CC-E2A475862C9A}"/>
              </a:ext>
            </a:extLst>
          </p:cNvPr>
          <p:cNvGraphicFramePr>
            <a:graphicFrameLocks noGrp="1"/>
          </p:cNvGraphicFramePr>
          <p:nvPr/>
        </p:nvGraphicFramePr>
        <p:xfrm>
          <a:off x="594359" y="2438400"/>
          <a:ext cx="10381615" cy="3600451"/>
        </p:xfrm>
        <a:graphic>
          <a:graphicData uri="http://schemas.openxmlformats.org/drawingml/2006/table">
            <a:tbl>
              <a:tblPr firstRow="1" firstCol="1" bandRow="1">
                <a:tableStyleId>{8A107856-5554-42FB-B03E-39F5DBC370BA}</a:tableStyleId>
              </a:tblPr>
              <a:tblGrid>
                <a:gridCol w="1730269">
                  <a:extLst>
                    <a:ext uri="{9D8B030D-6E8A-4147-A177-3AD203B41FA5}">
                      <a16:colId xmlns:a16="http://schemas.microsoft.com/office/drawing/2014/main" val="1413093211"/>
                    </a:ext>
                  </a:extLst>
                </a:gridCol>
                <a:gridCol w="1057210">
                  <a:extLst>
                    <a:ext uri="{9D8B030D-6E8A-4147-A177-3AD203B41FA5}">
                      <a16:colId xmlns:a16="http://schemas.microsoft.com/office/drawing/2014/main" val="1295424106"/>
                    </a:ext>
                  </a:extLst>
                </a:gridCol>
                <a:gridCol w="904820">
                  <a:extLst>
                    <a:ext uri="{9D8B030D-6E8A-4147-A177-3AD203B41FA5}">
                      <a16:colId xmlns:a16="http://schemas.microsoft.com/office/drawing/2014/main" val="373170271"/>
                    </a:ext>
                  </a:extLst>
                </a:gridCol>
                <a:gridCol w="847673">
                  <a:extLst>
                    <a:ext uri="{9D8B030D-6E8A-4147-A177-3AD203B41FA5}">
                      <a16:colId xmlns:a16="http://schemas.microsoft.com/office/drawing/2014/main" val="1998621519"/>
                    </a:ext>
                  </a:extLst>
                </a:gridCol>
                <a:gridCol w="1228650">
                  <a:extLst>
                    <a:ext uri="{9D8B030D-6E8A-4147-A177-3AD203B41FA5}">
                      <a16:colId xmlns:a16="http://schemas.microsoft.com/office/drawing/2014/main" val="2378430963"/>
                    </a:ext>
                  </a:extLst>
                </a:gridCol>
                <a:gridCol w="4612993">
                  <a:extLst>
                    <a:ext uri="{9D8B030D-6E8A-4147-A177-3AD203B41FA5}">
                      <a16:colId xmlns:a16="http://schemas.microsoft.com/office/drawing/2014/main" val="1300208013"/>
                    </a:ext>
                  </a:extLst>
                </a:gridCol>
              </a:tblGrid>
              <a:tr h="552819">
                <a:tc>
                  <a:txBody>
                    <a:bodyPr/>
                    <a:lstStyle/>
                    <a:p>
                      <a:pPr marL="0" marR="0" algn="ctr">
                        <a:lnSpc>
                          <a:spcPct val="107000"/>
                        </a:lnSpc>
                        <a:spcBef>
                          <a:spcPts val="0"/>
                        </a:spcBef>
                        <a:spcAft>
                          <a:spcPts val="0"/>
                        </a:spcAft>
                      </a:pPr>
                      <a:r>
                        <a:rPr lang="en-US" sz="1200" kern="0">
                          <a:effectLst/>
                        </a:rPr>
                        <a:t>Feature/Tool</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a:effectLst/>
                        </a:rPr>
                        <a:t>Khan Academy</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a:effectLst/>
                        </a:rPr>
                        <a:t>Quizlet</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a:effectLst/>
                        </a:rPr>
                        <a:t>Duolingo</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err="1">
                          <a:effectLst/>
                        </a:rPr>
                        <a:t>AceReader</a:t>
                      </a:r>
                      <a:r>
                        <a:rPr lang="en-US" sz="1200" kern="0">
                          <a:effectLst/>
                        </a:rPr>
                        <a:t> Pro</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tc>
                  <a:txBody>
                    <a:bodyPr/>
                    <a:lstStyle/>
                    <a:p>
                      <a:pPr marL="0" marR="0" algn="ctr">
                        <a:lnSpc>
                          <a:spcPct val="107000"/>
                        </a:lnSpc>
                        <a:spcBef>
                          <a:spcPts val="0"/>
                        </a:spcBef>
                        <a:spcAft>
                          <a:spcPts val="0"/>
                        </a:spcAft>
                      </a:pPr>
                      <a:r>
                        <a:rPr lang="en-US" sz="1200" kern="0">
                          <a:effectLst/>
                        </a:rPr>
                        <a:t>Proposed System </a:t>
                      </a:r>
                    </a:p>
                    <a:p>
                      <a:pPr marL="0" marR="0" algn="ctr">
                        <a:lnSpc>
                          <a:spcPct val="107000"/>
                        </a:lnSpc>
                        <a:spcBef>
                          <a:spcPts val="0"/>
                        </a:spcBef>
                        <a:spcAft>
                          <a:spcPts val="0"/>
                        </a:spcAft>
                      </a:pPr>
                      <a:r>
                        <a:rPr lang="en-US" sz="1200" kern="0">
                          <a:effectLst/>
                        </a:rPr>
                        <a:t>(Basic Comprehension Enhancement Module)</a:t>
                      </a:r>
                      <a:endParaRPr lang="en-US" sz="1100" kern="100">
                        <a:effectLst/>
                        <a:latin typeface="Aptos"/>
                        <a:ea typeface="Aptos"/>
                        <a:cs typeface="Times New Roman" panose="02020603050405020304" pitchFamily="18" charset="0"/>
                      </a:endParaRPr>
                    </a:p>
                  </a:txBody>
                  <a:tcPr marL="68580" marR="68580" marT="0" marB="0" anchor="ctr">
                    <a:solidFill>
                      <a:schemeClr val="accent5"/>
                    </a:solidFill>
                  </a:tcPr>
                </a:tc>
                <a:extLst>
                  <a:ext uri="{0D108BD9-81ED-4DB2-BD59-A6C34878D82A}">
                    <a16:rowId xmlns:a16="http://schemas.microsoft.com/office/drawing/2014/main" val="2156832403"/>
                  </a:ext>
                </a:extLst>
              </a:tr>
              <a:tr h="552819">
                <a:tc>
                  <a:txBody>
                    <a:bodyPr/>
                    <a:lstStyle/>
                    <a:p>
                      <a:pPr marL="0" marR="0" algn="l">
                        <a:lnSpc>
                          <a:spcPct val="107000"/>
                        </a:lnSpc>
                        <a:spcBef>
                          <a:spcPts val="0"/>
                        </a:spcBef>
                        <a:spcAft>
                          <a:spcPts val="0"/>
                        </a:spcAft>
                      </a:pPr>
                      <a:r>
                        <a:rPr lang="en-US" sz="1200" kern="0">
                          <a:effectLst/>
                        </a:rPr>
                        <a:t>Dynamic Quiz Generation</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138733782"/>
                  </a:ext>
                </a:extLst>
              </a:tr>
              <a:tr h="552819">
                <a:tc>
                  <a:txBody>
                    <a:bodyPr/>
                    <a:lstStyle/>
                    <a:p>
                      <a:pPr marL="0" marR="0" algn="l">
                        <a:lnSpc>
                          <a:spcPct val="107000"/>
                        </a:lnSpc>
                        <a:spcBef>
                          <a:spcPts val="0"/>
                        </a:spcBef>
                        <a:spcAft>
                          <a:spcPts val="0"/>
                        </a:spcAft>
                      </a:pPr>
                      <a:r>
                        <a:rPr lang="en-US" sz="1200" kern="0">
                          <a:effectLst/>
                        </a:rPr>
                        <a:t>Personalized Feedback</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effectLst/>
                        </a:rPr>
                        <a:t>Limited</a:t>
                      </a:r>
                      <a:endParaRPr lang="en-US" sz="1100" b="1"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2046810778"/>
                  </a:ext>
                </a:extLst>
              </a:tr>
              <a:tr h="552819">
                <a:tc>
                  <a:txBody>
                    <a:bodyPr/>
                    <a:lstStyle/>
                    <a:p>
                      <a:pPr marL="0" marR="0" algn="l">
                        <a:lnSpc>
                          <a:spcPct val="107000"/>
                        </a:lnSpc>
                        <a:spcBef>
                          <a:spcPts val="0"/>
                        </a:spcBef>
                        <a:spcAft>
                          <a:spcPts val="0"/>
                        </a:spcAft>
                      </a:pPr>
                      <a:r>
                        <a:rPr lang="en-US" sz="1200" kern="0">
                          <a:effectLst/>
                        </a:rPr>
                        <a:t>Dynamic Paragraph Generation</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1924532476"/>
                  </a:ext>
                </a:extLst>
              </a:tr>
              <a:tr h="552819">
                <a:tc>
                  <a:txBody>
                    <a:bodyPr/>
                    <a:lstStyle/>
                    <a:p>
                      <a:pPr marL="0" marR="0" algn="l">
                        <a:lnSpc>
                          <a:spcPct val="107000"/>
                        </a:lnSpc>
                        <a:spcBef>
                          <a:spcPts val="0"/>
                        </a:spcBef>
                        <a:spcAft>
                          <a:spcPts val="0"/>
                        </a:spcAft>
                      </a:pPr>
                      <a:r>
                        <a:rPr lang="en-US" sz="1200" kern="0">
                          <a:effectLst/>
                        </a:rPr>
                        <a:t>Prompt Engineering for Feedback</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3743519775"/>
                  </a:ext>
                </a:extLst>
              </a:tr>
              <a:tr h="836356">
                <a:tc>
                  <a:txBody>
                    <a:bodyPr/>
                    <a:lstStyle/>
                    <a:p>
                      <a:pPr marL="0" marR="0" algn="l">
                        <a:lnSpc>
                          <a:spcPct val="107000"/>
                        </a:lnSpc>
                        <a:spcBef>
                          <a:spcPts val="0"/>
                        </a:spcBef>
                        <a:spcAft>
                          <a:spcPts val="0"/>
                        </a:spcAft>
                      </a:pPr>
                      <a:r>
                        <a:rPr lang="en-US" sz="1200" kern="0">
                          <a:effectLst/>
                        </a:rPr>
                        <a:t>Comprehensive Feedback for Each Answer</a:t>
                      </a:r>
                      <a:endParaRPr lang="en-US" sz="1100"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effectLst/>
                        </a:rPr>
                        <a:t>Limited</a:t>
                      </a:r>
                      <a:endParaRPr lang="en-US" sz="1100" b="1"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effectLst/>
                        </a:rPr>
                        <a:t>Limited</a:t>
                      </a:r>
                      <a:endParaRPr lang="en-US" sz="1100" b="1" kern="100">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FF0000"/>
                          </a:solidFill>
                          <a:effectLst/>
                        </a:rPr>
                        <a:t>No</a:t>
                      </a:r>
                      <a:endParaRPr lang="en-US" sz="1100" b="1" kern="100">
                        <a:solidFill>
                          <a:srgbClr val="FF0000"/>
                        </a:solidFill>
                        <a:effectLst/>
                        <a:latin typeface="Aptos"/>
                        <a:ea typeface="Aptos"/>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200" b="1" kern="0">
                          <a:solidFill>
                            <a:srgbClr val="00B050"/>
                          </a:solidFill>
                          <a:effectLst/>
                        </a:rPr>
                        <a:t>Yes</a:t>
                      </a:r>
                      <a:endParaRPr lang="en-US" sz="1100" b="1" kern="100">
                        <a:solidFill>
                          <a:srgbClr val="00B050"/>
                        </a:solidFill>
                        <a:effectLst/>
                        <a:latin typeface="Aptos"/>
                        <a:ea typeface="Aptos"/>
                        <a:cs typeface="Times New Roman" panose="02020603050405020304" pitchFamily="18" charset="0"/>
                      </a:endParaRPr>
                    </a:p>
                  </a:txBody>
                  <a:tcPr marL="68580" marR="68580" marT="0" marB="0" anchor="ctr"/>
                </a:tc>
                <a:extLst>
                  <a:ext uri="{0D108BD9-81ED-4DB2-BD59-A6C34878D82A}">
                    <a16:rowId xmlns:a16="http://schemas.microsoft.com/office/drawing/2014/main" val="2550808893"/>
                  </a:ext>
                </a:extLst>
              </a:tr>
            </a:tbl>
          </a:graphicData>
        </a:graphic>
      </p:graphicFrame>
      <p:sp>
        <p:nvSpPr>
          <p:cNvPr id="5" name="Rectangle 4">
            <a:extLst>
              <a:ext uri="{FF2B5EF4-FFF2-40B4-BE49-F238E27FC236}">
                <a16:creationId xmlns:a16="http://schemas.microsoft.com/office/drawing/2014/main" id="{852571AA-8ADC-DDEF-478A-3D14652D374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414650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495426"/>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 Integrate AI-based technologies to generate dynamic </a:t>
            </a:r>
            <a:r>
              <a:rPr lang="en-US" sz="2200">
                <a:solidFill>
                  <a:schemeClr val="bg1">
                    <a:lumMod val="95000"/>
                    <a:lumOff val="5000"/>
                  </a:schemeClr>
                </a:solidFill>
                <a:latin typeface="Cambria"/>
              </a:rPr>
              <a:t>quizzes</a:t>
            </a:r>
            <a:endParaRPr lang="en-US" sz="2200" i="0" u="none" strike="noStrike" kern="1200" cap="none" spc="0" normalizeH="0" baseline="0" noProof="0">
              <a:ln>
                <a:noFill/>
              </a:ln>
              <a:solidFill>
                <a:schemeClr val="bg1">
                  <a:lumMod val="95000"/>
                  <a:lumOff val="5000"/>
                </a:schemeClr>
              </a:solidFill>
              <a:effectLst/>
              <a:uLnTx/>
              <a:uFillTx/>
              <a:latin typeface="Cambria"/>
              <a:ea typeface="Cambria"/>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60" y="4048126"/>
            <a:ext cx="10302240" cy="2057399"/>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a system that generates basic level quizzes (MCQ, Drag &amp; Drop, Fill in the blanks, True/False).</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Dynamically generate reading paragraphs tailored to different comprehension levels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t>
            </a:r>
          </a:p>
        </p:txBody>
      </p:sp>
      <p:sp>
        <p:nvSpPr>
          <p:cNvPr id="5" name="Rectangle 4">
            <a:extLst>
              <a:ext uri="{FF2B5EF4-FFF2-40B4-BE49-F238E27FC236}">
                <a16:creationId xmlns:a16="http://schemas.microsoft.com/office/drawing/2014/main" id="{E4492429-8850-3042-E3CA-ED7E0D546D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982686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System</a:t>
            </a:r>
            <a:br>
              <a:rPr lang="en-US"/>
            </a:br>
            <a:r>
              <a:rPr lang="en-US"/>
              <a:t>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id="{852571AA-8ADC-DDEF-478A-3D14652D374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4855EDFB-150C-4CD4-D56A-CB5AC571FB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907" y="447675"/>
            <a:ext cx="8625968" cy="5886450"/>
          </a:xfrm>
          <a:prstGeom prst="rect">
            <a:avLst/>
          </a:prstGeom>
          <a:ln>
            <a:solidFill>
              <a:schemeClr val="bg1"/>
            </a:solidFill>
          </a:ln>
        </p:spPr>
      </p:pic>
    </p:spTree>
    <p:extLst>
      <p:ext uri="{BB962C8B-B14F-4D97-AF65-F5344CB8AC3E}">
        <p14:creationId xmlns:p14="http://schemas.microsoft.com/office/powerpoint/2010/main" val="8008947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&amp; Django</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PostgresSQL</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Hosting – Azure</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CI/CD – GitHub, Docker, Kubernetes</a:t>
            </a:r>
            <a:r>
              <a:rPr lang="en-US" sz="1800" kern="100">
                <a:effectLst/>
                <a:latin typeface="Calibri"/>
                <a:ea typeface="Aptos" panose="02110004020202020204"/>
                <a:cs typeface="Times New Roman"/>
              </a:rPr>
              <a:t> content.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Large Language Models- llama 3-7b instruct</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Prompt Engineering for refining AI-generated content.</a:t>
            </a: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F4A6E79-72D4-EBF8-694E-C8858C8DC08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4308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Introduction</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593849"/>
            <a:ext cx="10687050"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AI-enabled system which can offer personalized content and activities based on skill level &amp; interests of the user to enhance English reading and comprehension skills.</a:t>
            </a:r>
          </a:p>
        </p:txBody>
      </p:sp>
      <p:pic>
        <p:nvPicPr>
          <p:cNvPr id="4" name="Picture 3">
            <a:extLst>
              <a:ext uri="{FF2B5EF4-FFF2-40B4-BE49-F238E27FC236}">
                <a16:creationId xmlns:a16="http://schemas.microsoft.com/office/drawing/2014/main" id="{F5314945-055B-1330-7AAF-2ED12845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1" y="4618364"/>
            <a:ext cx="2445054" cy="1630036"/>
          </a:xfrm>
          <a:prstGeom prst="rect">
            <a:avLst/>
          </a:prstGeom>
        </p:spPr>
      </p:pic>
      <p:pic>
        <p:nvPicPr>
          <p:cNvPr id="7" name="Picture 6">
            <a:extLst>
              <a:ext uri="{FF2B5EF4-FFF2-40B4-BE49-F238E27FC236}">
                <a16:creationId xmlns:a16="http://schemas.microsoft.com/office/drawing/2014/main" id="{7D422A05-506C-DEE3-A773-686973453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658" y="4568054"/>
            <a:ext cx="3196417" cy="1793770"/>
          </a:xfrm>
          <a:prstGeom prst="rect">
            <a:avLst/>
          </a:prstGeom>
        </p:spPr>
      </p:pic>
    </p:spTree>
    <p:extLst>
      <p:ext uri="{BB962C8B-B14F-4D97-AF65-F5344CB8AC3E}">
        <p14:creationId xmlns:p14="http://schemas.microsoft.com/office/powerpoint/2010/main" val="159331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Software</a:t>
            </a:r>
            <a:br>
              <a:rPr lang="en-US"/>
            </a:br>
            <a:r>
              <a:rPr lang="en-US"/>
              <a:t>Specification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2657475"/>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generate multiple types of quizzes (MCQ, Drag &amp; Drop, Fill in the blanks, True/False) based on student proficiency levels.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generate reading paragraphs tailored to different comprehension levels of students.</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Scalability , Performance, Security,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6B227C63-0EA5-BC3E-D0C6-13F349774B5F}"/>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454160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System:</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High-performance servers to handle AI computations.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Secure databases for storing user data and quizzes.</a:t>
            </a: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AI/ML, backend development, and data security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Help Of English Teachers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6CF4C987-63C2-793F-A947-291ED0828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1582805-F3E6-0C50-6CC4-DF93D1B6B4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F2DDB1D-6A45-3964-C3A9-0453D8882C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9" name="Rectangle 8">
            <a:extLst>
              <a:ext uri="{FF2B5EF4-FFF2-40B4-BE49-F238E27FC236}">
                <a16:creationId xmlns:a16="http://schemas.microsoft.com/office/drawing/2014/main" id="{74B685A1-392A-2D2E-DC04-3072E58C9CD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4617840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371764-4FD5-2C22-D46D-4E4D844EEE11}"/>
              </a:ext>
            </a:extLst>
          </p:cNvPr>
          <p:cNvSpPr>
            <a:spLocks noGrp="1"/>
          </p:cNvSpPr>
          <p:nvPr>
            <p:ph type="dt" sz="half" idx="11"/>
          </p:nvPr>
        </p:nvSpPr>
        <p:spPr/>
        <p:txBody>
          <a:bodyPr/>
          <a:lstStyle/>
          <a:p>
            <a:fld id="{3577F282-C3A1-463C-89AE-E2D4C73B08EC}" type="datetime1">
              <a:rPr lang="en-US" smtClean="0">
                <a:latin typeface="+mn-lt"/>
              </a:rPr>
              <a:t>3/18/2025</a:t>
            </a:fld>
            <a:endParaRPr lang="en-US">
              <a:latin typeface="+mn-lt"/>
            </a:endParaRPr>
          </a:p>
        </p:txBody>
      </p:sp>
      <p:sp>
        <p:nvSpPr>
          <p:cNvPr id="6" name="Slide Number Placeholder 5">
            <a:extLst>
              <a:ext uri="{FF2B5EF4-FFF2-40B4-BE49-F238E27FC236}">
                <a16:creationId xmlns:a16="http://schemas.microsoft.com/office/drawing/2014/main" id="{69801A3D-E50C-8403-02CE-27FD6C6F390F}"/>
              </a:ext>
            </a:extLst>
          </p:cNvPr>
          <p:cNvSpPr>
            <a:spLocks noGrp="1"/>
          </p:cNvSpPr>
          <p:nvPr>
            <p:ph type="sldNum" sz="quarter" idx="12"/>
          </p:nvPr>
        </p:nvSpPr>
        <p:spPr/>
        <p:txBody>
          <a:bodyPr/>
          <a:lstStyle/>
          <a:p>
            <a:fld id="{294A09A9-5501-47C1-A89A-A340965A2BE2}" type="slidenum">
              <a:rPr lang="en-US" smtClean="0"/>
              <a:pPr/>
              <a:t>32</a:t>
            </a:fld>
            <a:endParaRPr lang="en-US">
              <a:latin typeface="+mn-lt"/>
            </a:endParaRPr>
          </a:p>
        </p:txBody>
      </p:sp>
      <p:pic>
        <p:nvPicPr>
          <p:cNvPr id="3" name="Picture 2" descr="A screenshot of a computer&#10;&#10;Description automatically generated">
            <a:extLst>
              <a:ext uri="{FF2B5EF4-FFF2-40B4-BE49-F238E27FC236}">
                <a16:creationId xmlns:a16="http://schemas.microsoft.com/office/drawing/2014/main" id="{E43AC4C7-AC73-2000-6050-25B7EC431B94}"/>
              </a:ext>
            </a:extLst>
          </p:cNvPr>
          <p:cNvPicPr>
            <a:picLocks noChangeAspect="1"/>
          </p:cNvPicPr>
          <p:nvPr/>
        </p:nvPicPr>
        <p:blipFill>
          <a:blip r:embed="rId2"/>
          <a:srcRect l="-3482" t="-25" r="35079" b="278"/>
          <a:stretch/>
        </p:blipFill>
        <p:spPr>
          <a:xfrm>
            <a:off x="1341" y="449362"/>
            <a:ext cx="7753584" cy="5628160"/>
          </a:xfrm>
          <a:prstGeom prst="rect">
            <a:avLst/>
          </a:prstGeom>
        </p:spPr>
      </p:pic>
      <p:sp>
        <p:nvSpPr>
          <p:cNvPr id="7" name="Subtitle 2">
            <a:extLst>
              <a:ext uri="{FF2B5EF4-FFF2-40B4-BE49-F238E27FC236}">
                <a16:creationId xmlns:a16="http://schemas.microsoft.com/office/drawing/2014/main" id="{AFEC3D7E-A0DB-5006-A442-C81D01B585A4}"/>
              </a:ext>
            </a:extLst>
          </p:cNvPr>
          <p:cNvSpPr txBox="1">
            <a:spLocks/>
          </p:cNvSpPr>
          <p:nvPr/>
        </p:nvSpPr>
        <p:spPr>
          <a:xfrm>
            <a:off x="8015070" y="2292595"/>
            <a:ext cx="3275720" cy="1285143"/>
          </a:xfrm>
          <a:prstGeom prst="rect">
            <a:avLst/>
          </a:prstGeom>
          <a:ln>
            <a:solidFill>
              <a:schemeClr val="bg1"/>
            </a:solidFill>
          </a:ln>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sz="2200" b="1">
                <a:solidFill>
                  <a:sysClr val="windowText" lastClr="000000"/>
                </a:solidFill>
                <a:latin typeface="Cambria"/>
              </a:rPr>
              <a:t>Implementation</a:t>
            </a:r>
            <a:endParaRPr lang="en-US" sz="2200" b="1"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Fine tune llama 3 model using Google </a:t>
            </a:r>
            <a:r>
              <a:rPr lang="en-US" sz="2200" err="1">
                <a:solidFill>
                  <a:sysClr val="windowText" lastClr="000000"/>
                </a:solidFill>
                <a:latin typeface="Cambria"/>
              </a:rPr>
              <a:t>Colab</a:t>
            </a:r>
            <a:r>
              <a:rPr lang="en-US" sz="2200">
                <a:solidFill>
                  <a:sysClr val="windowText" lastClr="000000"/>
                </a:solidFill>
                <a:latin typeface="Cambria"/>
              </a:rPr>
              <a:t> </a:t>
            </a:r>
            <a:r>
              <a:rPr lang="en-US" sz="2200" err="1">
                <a:solidFill>
                  <a:sysClr val="windowText" lastClr="000000"/>
                </a:solidFill>
                <a:latin typeface="Cambria"/>
              </a:rPr>
              <a:t>NoteBook</a:t>
            </a:r>
            <a:endParaRPr lang="en-US" sz="2200" i="0" u="none" strike="noStrike" kern="1200" cap="none" spc="0" normalizeH="0" baseline="0" noProof="0" err="1">
              <a:solidFill>
                <a:sysClr val="windowText" lastClr="000000"/>
              </a:solidFill>
              <a:effectLst/>
              <a:uLnTx/>
              <a:uFillTx/>
              <a:latin typeface="Cambria"/>
              <a:ea typeface="Cambria"/>
            </a:endParaRPr>
          </a:p>
          <a:p>
            <a:pPr marL="342900" marR="0" lvl="0" indent="-342900" algn="l" defTabSz="914400">
              <a:lnSpc>
                <a:spcPct val="100000"/>
              </a:lnSpc>
              <a:spcBef>
                <a:spcPct val="20000"/>
              </a:spcBef>
              <a:spcAft>
                <a:spcPts val="0"/>
              </a:spcAft>
              <a:buClrTx/>
              <a:buSzTx/>
              <a:buChar char="•"/>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600" b="1" i="0" u="none" strike="noStrike" kern="1200" cap="none" spc="0" normalizeH="0" baseline="0" noProof="0">
              <a:solidFill>
                <a:sysClr val="windowText" lastClr="000000"/>
              </a:solidFill>
              <a:effectLst/>
              <a:uLnTx/>
              <a:uFillTx/>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sp>
        <p:nvSpPr>
          <p:cNvPr id="8" name="Subtitle 2">
            <a:extLst>
              <a:ext uri="{FF2B5EF4-FFF2-40B4-BE49-F238E27FC236}">
                <a16:creationId xmlns:a16="http://schemas.microsoft.com/office/drawing/2014/main" id="{D0F4481D-F941-E0BA-16A6-2430E75F825A}"/>
              </a:ext>
            </a:extLst>
          </p:cNvPr>
          <p:cNvSpPr txBox="1">
            <a:spLocks/>
          </p:cNvSpPr>
          <p:nvPr/>
        </p:nvSpPr>
        <p:spPr>
          <a:xfrm>
            <a:off x="8015069" y="4097947"/>
            <a:ext cx="3275720" cy="1285143"/>
          </a:xfrm>
          <a:prstGeom prst="rect">
            <a:avLst/>
          </a:prstGeom>
          <a:ln>
            <a:solidFill>
              <a:schemeClr val="bg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sz="2200" b="1">
                <a:solidFill>
                  <a:sysClr val="windowText" lastClr="000000"/>
                </a:solidFill>
                <a:latin typeface="Cambria"/>
              </a:rPr>
              <a:t>To complete</a:t>
            </a:r>
            <a:endParaRPr lang="en-US" sz="2200" b="1"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Personalize path for each user</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a:lnSpc>
                <a:spcPct val="100000"/>
              </a:lnSpc>
              <a:spcBef>
                <a:spcPct val="20000"/>
              </a:spcBef>
              <a:spcAft>
                <a:spcPts val="0"/>
              </a:spcAft>
              <a:buClrTx/>
              <a:buSzTx/>
              <a:buChar char="•"/>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600" b="1" i="0" u="none" strike="noStrike" kern="1200" cap="none" spc="0" normalizeH="0" baseline="0" noProof="0">
              <a:solidFill>
                <a:sysClr val="windowText" lastClr="000000"/>
              </a:solidFill>
              <a:effectLst/>
              <a:uLnTx/>
              <a:uFillTx/>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spTree>
    <p:extLst>
      <p:ext uri="{BB962C8B-B14F-4D97-AF65-F5344CB8AC3E}">
        <p14:creationId xmlns:p14="http://schemas.microsoft.com/office/powerpoint/2010/main" val="23486699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377562"/>
            <a:ext cx="11035203" cy="3665080"/>
          </a:xfrm>
        </p:spPr>
        <p:txBody>
          <a:bodyPr>
            <a:normAutofit/>
          </a:bodyPr>
          <a:lstStyle/>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[1] AI-Driven Feedback Mechanisms in E-Learning</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Yang, S. J., Chen, I. Y., </a:t>
            </a:r>
            <a:r>
              <a:rPr lang="en-US" sz="1800" kern="100" err="1">
                <a:effectLst/>
                <a:latin typeface="Calibri" panose="020F0502020204030204" pitchFamily="34" charset="0"/>
                <a:ea typeface="Aptos"/>
                <a:cs typeface="Times New Roman" panose="02020603050405020304" pitchFamily="18" charset="0"/>
              </a:rPr>
              <a:t>Kinshuk</a:t>
            </a:r>
            <a:r>
              <a:rPr lang="en-US" sz="1800" kern="100">
                <a:effectLst/>
                <a:latin typeface="Calibri" panose="020F0502020204030204" pitchFamily="34" charset="0"/>
                <a:ea typeface="Aptos"/>
                <a:cs typeface="Times New Roman" panose="02020603050405020304" pitchFamily="18" charset="0"/>
              </a:rPr>
              <a:t>, &amp; Chen, N. S. (2007). Enhancing learning performance with personalized feedback in web-based learning environments. Interactive Learning Environments, 15(3), 327-341.</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 </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[2] Prompt Engineering for Effective AI Communication</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Brown, T. B., Mann, B., Ryder, N., Subbiah, M., Kaplan, J., </a:t>
            </a:r>
            <a:r>
              <a:rPr lang="en-US" sz="1800" kern="100" err="1">
                <a:effectLst/>
                <a:latin typeface="Calibri" panose="020F0502020204030204" pitchFamily="34" charset="0"/>
                <a:ea typeface="Aptos"/>
                <a:cs typeface="Times New Roman" panose="02020603050405020304" pitchFamily="18" charset="0"/>
              </a:rPr>
              <a:t>Dhariwal</a:t>
            </a:r>
            <a:r>
              <a:rPr lang="en-US" sz="1800" kern="100">
                <a:effectLst/>
                <a:latin typeface="Calibri" panose="020F0502020204030204" pitchFamily="34" charset="0"/>
                <a:ea typeface="Aptos"/>
                <a:cs typeface="Times New Roman" panose="02020603050405020304" pitchFamily="18" charset="0"/>
              </a:rPr>
              <a:t>, P., ... &amp; </a:t>
            </a:r>
            <a:r>
              <a:rPr lang="en-US" sz="1800" kern="100" err="1">
                <a:effectLst/>
                <a:latin typeface="Calibri" panose="020F0502020204030204" pitchFamily="34" charset="0"/>
                <a:ea typeface="Aptos"/>
                <a:cs typeface="Times New Roman" panose="02020603050405020304" pitchFamily="18" charset="0"/>
              </a:rPr>
              <a:t>Amodei</a:t>
            </a:r>
            <a:r>
              <a:rPr lang="en-US" sz="1800" kern="100">
                <a:effectLst/>
                <a:latin typeface="Calibri" panose="020F0502020204030204" pitchFamily="34" charset="0"/>
                <a:ea typeface="Aptos"/>
                <a:cs typeface="Times New Roman" panose="02020603050405020304" pitchFamily="18" charset="0"/>
              </a:rPr>
              <a:t>, D. (2020). Language models are few-shot learners. </a:t>
            </a:r>
            <a:r>
              <a:rPr lang="en-US" sz="1800" kern="100" err="1">
                <a:effectLst/>
                <a:latin typeface="Calibri" panose="020F0502020204030204" pitchFamily="34" charset="0"/>
                <a:ea typeface="Aptos"/>
                <a:cs typeface="Times New Roman" panose="02020603050405020304" pitchFamily="18" charset="0"/>
              </a:rPr>
              <a:t>arXiv</a:t>
            </a:r>
            <a:r>
              <a:rPr lang="en-US" sz="1800" kern="100">
                <a:effectLst/>
                <a:latin typeface="Calibri" panose="020F0502020204030204" pitchFamily="34" charset="0"/>
                <a:ea typeface="Aptos"/>
                <a:cs typeface="Times New Roman" panose="02020603050405020304" pitchFamily="18" charset="0"/>
              </a:rPr>
              <a:t> preprint arXiv:2005.14165.</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 </a:t>
            </a:r>
            <a:endParaRPr lang="en-US" sz="1800" kern="100">
              <a:effectLst/>
              <a:latin typeface="Aptos"/>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[3] Large Language Models: Radford, A., Wu, J., Child, R., Luan, D., </a:t>
            </a:r>
            <a:r>
              <a:rPr lang="en-US" sz="1800" kern="100" err="1">
                <a:effectLst/>
                <a:latin typeface="Calibri" panose="020F0502020204030204" pitchFamily="34" charset="0"/>
                <a:ea typeface="Aptos"/>
                <a:cs typeface="Times New Roman" panose="02020603050405020304" pitchFamily="18" charset="0"/>
              </a:rPr>
              <a:t>Amodei</a:t>
            </a:r>
            <a:r>
              <a:rPr lang="en-US" sz="1800" kern="100">
                <a:effectLst/>
                <a:latin typeface="Calibri" panose="020F0502020204030204" pitchFamily="34" charset="0"/>
                <a:ea typeface="Aptos"/>
                <a:cs typeface="Times New Roman" panose="02020603050405020304" pitchFamily="18" charset="0"/>
              </a:rPr>
              <a:t>, D., &amp; </a:t>
            </a:r>
            <a:r>
              <a:rPr lang="en-US" sz="1800" kern="100" err="1">
                <a:effectLst/>
                <a:latin typeface="Calibri" panose="020F0502020204030204" pitchFamily="34" charset="0"/>
                <a:ea typeface="Aptos"/>
                <a:cs typeface="Times New Roman" panose="02020603050405020304" pitchFamily="18" charset="0"/>
              </a:rPr>
              <a:t>Sutskever</a:t>
            </a:r>
            <a:r>
              <a:rPr lang="en-US" sz="1800" kern="100">
                <a:effectLst/>
                <a:latin typeface="Calibri" panose="020F0502020204030204" pitchFamily="34" charset="0"/>
                <a:ea typeface="Aptos"/>
                <a:cs typeface="Times New Roman" panose="02020603050405020304" pitchFamily="18" charset="0"/>
              </a:rPr>
              <a:t>, I. (2019). Language models are unsupervised multitask learners. OpenAI Blog, 1(8), 9.</a:t>
            </a:r>
          </a:p>
          <a:p>
            <a:pPr marL="0" marR="0">
              <a:lnSpc>
                <a:spcPct val="107000"/>
              </a:lnSpc>
              <a:spcBef>
                <a:spcPts val="0"/>
              </a:spcBef>
              <a:spcAft>
                <a:spcPts val="0"/>
              </a:spcAft>
            </a:pPr>
            <a:endParaRPr lang="en-US" sz="1800" kern="100">
              <a:effectLst/>
              <a:latin typeface="Calibri" panose="020F0502020204030204" pitchFamily="34" charset="0"/>
              <a:ea typeface="Aptos"/>
              <a:cs typeface="Times New Roman" panose="02020603050405020304" pitchFamily="18" charset="0"/>
            </a:endParaRPr>
          </a:p>
          <a:p>
            <a:pPr marL="0" marR="0">
              <a:lnSpc>
                <a:spcPct val="107000"/>
              </a:lnSpc>
              <a:spcBef>
                <a:spcPts val="0"/>
              </a:spcBef>
              <a:spcAft>
                <a:spcPts val="0"/>
              </a:spcAft>
            </a:pPr>
            <a:r>
              <a:rPr lang="en-US" sz="1800" kern="100">
                <a:effectLst/>
                <a:latin typeface="Calibri" panose="020F0502020204030204" pitchFamily="34" charset="0"/>
                <a:ea typeface="Aptos"/>
                <a:cs typeface="Times New Roman" panose="02020603050405020304" pitchFamily="18" charset="0"/>
              </a:rPr>
              <a:t>[4] Quizlet: Quizlet. (n.d.). Retrieved from https://quizlet.com/</a:t>
            </a:r>
            <a:endParaRPr lang="en-US" sz="1800" kern="100">
              <a:effectLst/>
              <a:latin typeface="Aptos"/>
              <a:ea typeface="Aptos"/>
              <a:cs typeface="Times New Roman" panose="02020603050405020304" pitchFamily="18" charset="0"/>
            </a:endParaRPr>
          </a:p>
          <a:p>
            <a:endParaRPr lang="en-US"/>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33</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33</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A5BE7D8-2496-E153-5DC5-00983E2CCF19}"/>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599202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Advanced Comprehension Skills Enhancement </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IT21118340</a:t>
            </a:r>
            <a:r>
              <a:rPr lang="en-US" sz="1800">
                <a:solidFill>
                  <a:schemeClr val="tx1"/>
                </a:solidFill>
              </a:rPr>
              <a:t>   |   </a:t>
            </a:r>
            <a:r>
              <a:rPr lang="en-US">
                <a:solidFill>
                  <a:schemeClr val="tx1"/>
                </a:solidFill>
              </a:rPr>
              <a:t>S. A. D. S. Kumarathunga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IT21118340 – S. A. D. S. Kumarathunga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34</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A1558F-5A0D-EB88-FB1C-6AB332E4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654" y="337237"/>
            <a:ext cx="1823954" cy="2520712"/>
          </a:xfrm>
          <a:prstGeom prst="rect">
            <a:avLst/>
          </a:prstGeom>
        </p:spPr>
      </p:pic>
    </p:spTree>
    <p:extLst>
      <p:ext uri="{BB962C8B-B14F-4D97-AF65-F5344CB8AC3E}">
        <p14:creationId xmlns:p14="http://schemas.microsoft.com/office/powerpoint/2010/main" val="181869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7" y="2371725"/>
            <a:ext cx="10687050" cy="3762375"/>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7400" b="1" i="0" u="none" strike="noStrike" kern="1200" cap="none" spc="0" normalizeH="0" baseline="0" noProof="0">
                <a:ln>
                  <a:noFill/>
                </a:ln>
                <a:solidFill>
                  <a:schemeClr val="bg1">
                    <a:lumMod val="75000"/>
                    <a:lumOff val="25000"/>
                  </a:schemeClr>
                </a:solidFill>
                <a:effectLst/>
                <a:uLnTx/>
                <a:uFillTx/>
                <a:latin typeface="Cambria"/>
                <a:ea typeface="+mn-ea"/>
                <a:cs typeface="+mn-cs"/>
              </a:rPr>
              <a:t>What are </a:t>
            </a:r>
            <a:r>
              <a:rPr lang="en-US" sz="7400" b="1">
                <a:solidFill>
                  <a:schemeClr val="bg1">
                    <a:lumMod val="75000"/>
                    <a:lumOff val="25000"/>
                  </a:schemeClr>
                </a:solidFill>
                <a:latin typeface="Cambria"/>
              </a:rPr>
              <a:t>Advanced Comprehension Skills?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7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Understanding the implied meaning of the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lang="en-US" sz="6200">
                <a:solidFill>
                  <a:schemeClr val="bg1">
                    <a:lumMod val="75000"/>
                    <a:lumOff val="25000"/>
                  </a:schemeClr>
                </a:solidFill>
                <a:latin typeface="Cambria"/>
              </a:rPr>
              <a:t>Ability to</a:t>
            </a: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 evaluate and analyze given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Skills: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Making inferences and deductions, </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Connecting different parts of the text</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Applying background knowledge</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Finding the main idea, important facts, and supporting details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Summarizing</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Generating and Asking Questions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C5887234-F699-2195-7628-0D98521E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068" y="2121776"/>
            <a:ext cx="3395533" cy="2127581"/>
          </a:xfrm>
          <a:prstGeom prst="rect">
            <a:avLst/>
          </a:prstGeom>
        </p:spPr>
      </p:pic>
      <p:pic>
        <p:nvPicPr>
          <p:cNvPr id="14" name="Picture 13">
            <a:extLst>
              <a:ext uri="{FF2B5EF4-FFF2-40B4-BE49-F238E27FC236}">
                <a16:creationId xmlns:a16="http://schemas.microsoft.com/office/drawing/2014/main" id="{7AF88DD1-D66C-FD98-7C3A-3368067D6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774" y="4372068"/>
            <a:ext cx="2912129" cy="1941419"/>
          </a:xfrm>
          <a:prstGeom prst="rect">
            <a:avLst/>
          </a:prstGeom>
        </p:spPr>
      </p:pic>
    </p:spTree>
    <p:extLst>
      <p:ext uri="{BB962C8B-B14F-4D97-AF65-F5344CB8AC3E}">
        <p14:creationId xmlns:p14="http://schemas.microsoft.com/office/powerpoint/2010/main" val="201443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556558" y="2555137"/>
            <a:ext cx="8056245" cy="257175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of dynamically adaptable exercises.</a:t>
            </a:r>
          </a:p>
          <a:p>
            <a:pPr marL="514350" indent="-514350" algn="l">
              <a:lnSpc>
                <a:spcPct val="150000"/>
              </a:lnSpc>
              <a:buFont typeface="+mj-lt"/>
              <a:buAutoNum type="arabicPeriod"/>
              <a:defRPr/>
            </a:pP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tools to provide assessments for essay-type questions that typically require human evaluation.</a:t>
            </a:r>
            <a:endParaRPr lang="en-US" sz="2800"/>
          </a:p>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endPar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a:extLst>
              <a:ext uri="{FF2B5EF4-FFF2-40B4-BE49-F238E27FC236}">
                <a16:creationId xmlns:a16="http://schemas.microsoft.com/office/drawing/2014/main" id="{3EDE3697-8759-2ECD-3727-25487948C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872" y="4449037"/>
            <a:ext cx="2987031" cy="1680205"/>
          </a:xfrm>
          <a:prstGeom prst="rect">
            <a:avLst/>
          </a:prstGeom>
        </p:spPr>
      </p:pic>
    </p:spTree>
    <p:extLst>
      <p:ext uri="{BB962C8B-B14F-4D97-AF65-F5344CB8AC3E}">
        <p14:creationId xmlns:p14="http://schemas.microsoft.com/office/powerpoint/2010/main" val="159201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a:latin typeface="+mn-lt"/>
                        </a:rPr>
                        <a:t>Apps</a:t>
                      </a:r>
                    </a:p>
                  </a:txBody>
                  <a:tcPr anchor="ctr">
                    <a:solidFill>
                      <a:schemeClr val="accent5"/>
                    </a:solidFill>
                  </a:tcPr>
                </a:tc>
                <a:tc>
                  <a:txBody>
                    <a:bodyPr/>
                    <a:lstStyle/>
                    <a:p>
                      <a:r>
                        <a:rPr lang="en-US">
                          <a:latin typeface="+mn-lt"/>
                        </a:rPr>
                        <a:t>Dynamic Content</a:t>
                      </a:r>
                    </a:p>
                  </a:txBody>
                  <a:tcPr anchor="ctr">
                    <a:solidFill>
                      <a:schemeClr val="accent5"/>
                    </a:solidFill>
                  </a:tcPr>
                </a:tc>
                <a:tc>
                  <a:txBody>
                    <a:bodyPr/>
                    <a:lstStyle/>
                    <a:p>
                      <a:r>
                        <a:rPr lang="en-US">
                          <a:latin typeface="+mn-lt"/>
                        </a:rPr>
                        <a:t>Evaluate answers without human involvement</a:t>
                      </a:r>
                    </a:p>
                  </a:txBody>
                  <a:tcPr anchor="ctr">
                    <a:solidFill>
                      <a:schemeClr val="accent5"/>
                    </a:solidFill>
                  </a:tcPr>
                </a:tc>
                <a:tc>
                  <a:txBody>
                    <a:bodyPr/>
                    <a:lstStyle/>
                    <a:p>
                      <a:r>
                        <a:rPr lang="en-US">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a:effectLst/>
                          <a:latin typeface="+mn-lt"/>
                          <a:cs typeface="Times New Roman" panose="02020603050405020304" pitchFamily="18" charset="0"/>
                        </a:rPr>
                        <a:t>Generic Reading Apps</a:t>
                      </a:r>
                      <a:endParaRPr lang="en-US" sz="1600" kern="100">
                        <a:effectLst/>
                        <a:latin typeface="+mn-lt"/>
                        <a:ea typeface="Aptos"/>
                        <a:cs typeface="Times New Roman" panose="02020603050405020304" pitchFamily="18" charset="0"/>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a:effectLst/>
                          <a:latin typeface="+mn-lt"/>
                          <a:cs typeface="Times New Roman" panose="02020603050405020304" pitchFamily="18" charset="0"/>
                        </a:rPr>
                        <a:t>Duolingo</a:t>
                      </a:r>
                      <a:endParaRPr lang="en-US" sz="1600">
                        <a:latin typeface="+mn-lt"/>
                      </a:endParaRPr>
                    </a:p>
                  </a:txBody>
                  <a:tcPr anchor="ctr"/>
                </a:tc>
                <a:tc>
                  <a:txBody>
                    <a:bodyPr/>
                    <a:lstStyle/>
                    <a:p>
                      <a:endParaRPr lang="en-US" sz="1600">
                        <a:latin typeface="+mn-lt"/>
                      </a:endParaRPr>
                    </a:p>
                  </a:txBody>
                  <a:tcPr anchor="ctr"/>
                </a:tc>
                <a:tc>
                  <a:txBody>
                    <a:bodyPr/>
                    <a:lstStyle/>
                    <a:p>
                      <a:pPr algn="ctr"/>
                      <a:r>
                        <a:rPr lang="en-US" sz="1600">
                          <a:latin typeface="+mn-lt"/>
                        </a:rPr>
                        <a:t>Only offer MCQ based questions </a:t>
                      </a:r>
                    </a:p>
                  </a:txBody>
                  <a:tcPr anchor="ctr"/>
                </a:tc>
                <a:tc>
                  <a:txBody>
                    <a:bodyPr/>
                    <a:lstStyle/>
                    <a:p>
                      <a:pPr algn="ctr"/>
                      <a:r>
                        <a:rPr lang="en-US" sz="160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err="1">
                          <a:latin typeface="+mn-lt"/>
                        </a:rPr>
                        <a:t>AceReader</a:t>
                      </a:r>
                      <a:r>
                        <a:rPr lang="en-US" sz="1600">
                          <a:latin typeface="+mn-lt"/>
                        </a:rPr>
                        <a:t> Pro</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err="1">
                          <a:latin typeface="+mn-lt"/>
                        </a:rPr>
                        <a:t>ReadyRead</a:t>
                      </a:r>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751296775"/>
                  </a:ext>
                </a:extLst>
              </a:tr>
              <a:tr h="574533">
                <a:tc>
                  <a:txBody>
                    <a:bodyPr/>
                    <a:lstStyle/>
                    <a:p>
                      <a:r>
                        <a:rPr lang="en-US" sz="1600">
                          <a:latin typeface="+mn-lt"/>
                        </a:rPr>
                        <a:t>Smart AI Reading Assistant for Reading Comprehension</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3049331315"/>
                  </a:ext>
                </a:extLst>
              </a:tr>
              <a:tr h="507899">
                <a:tc>
                  <a:txBody>
                    <a:bodyPr/>
                    <a:lstStyle/>
                    <a:p>
                      <a:r>
                        <a:rPr lang="en-US" sz="1600">
                          <a:latin typeface="+mn-lt"/>
                        </a:rPr>
                        <a:t>Proposed System</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243115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838200" y="2370041"/>
            <a:ext cx="10410826" cy="101917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4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platform to improve advanced comprehension skills such as Sequencing, Summarizing, Self-questioning</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436840"/>
            <a:ext cx="10544174" cy="2506759"/>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tabLst/>
              <a:defRPr/>
            </a:pPr>
            <a:r>
              <a:rPr kumimoji="0" lang="en-US" sz="2400" b="1" i="0" u="none" strike="noStrike" kern="1200" cap="none" spc="0" normalizeH="0" baseline="0" noProof="0">
                <a:ln>
                  <a:noFill/>
                </a:ln>
                <a:solidFill>
                  <a:schemeClr val="bg1"/>
                </a:solidFill>
                <a:effectLst/>
                <a:uLnTx/>
                <a:uFillTx/>
                <a:latin typeface="Cambria"/>
                <a:ea typeface="+mn-ea"/>
                <a:cs typeface="+mn-cs"/>
              </a:rPr>
              <a:t>Sub Objectives:</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lang="en-US" sz="2200">
                <a:solidFill>
                  <a:schemeClr val="bg1">
                    <a:lumMod val="75000"/>
                    <a:lumOff val="25000"/>
                  </a:schemeClr>
                </a:solidFill>
                <a:latin typeface="Cambria"/>
              </a:rPr>
              <a:t>Implement Agentic RAG workflow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to generate dynamic paragraphs and </a:t>
            </a:r>
            <a:r>
              <a:rPr lang="en-US" sz="2200">
                <a:solidFill>
                  <a:schemeClr val="bg1">
                    <a:lumMod val="75000"/>
                    <a:lumOff val="25000"/>
                  </a:schemeClr>
                </a:solidFill>
                <a:latin typeface="Cambria"/>
              </a:rPr>
              <a:t>exercises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p>
          <a:p>
            <a:pPr marL="457200" indent="-457200" algn="l">
              <a:lnSpc>
                <a:spcPct val="150000"/>
              </a:lnSpc>
              <a:buFont typeface="+mj-lt"/>
              <a:buAutoNum type="arabicPeriod"/>
              <a:defRPr/>
            </a:pPr>
            <a:r>
              <a:rPr lang="en-US" sz="2200">
                <a:solidFill>
                  <a:schemeClr val="bg1">
                    <a:lumMod val="75000"/>
                    <a:lumOff val="25000"/>
                  </a:schemeClr>
                </a:solidFill>
                <a:latin typeface="Cambria"/>
              </a:rPr>
              <a:t>Implement Agentic RAG workflow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to accurately evaluate answers and provide feedback without human involvement </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the most suitable prompts to generate dynamic </a:t>
            </a:r>
            <a:r>
              <a:rPr lang="en-US" sz="2200">
                <a:solidFill>
                  <a:schemeClr val="bg1">
                    <a:lumMod val="75000"/>
                    <a:lumOff val="25000"/>
                  </a:schemeClr>
                </a:solidFill>
                <a:latin typeface="Cambria"/>
              </a:rPr>
              <a:t>exercises,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evaluate answers and provide feedback.</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08122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39</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3/18/2025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D9EC51E-0C89-4EDB-B2ED-528AFC7BAC1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pSp>
        <p:nvGrpSpPr>
          <p:cNvPr id="17" name="Group 16">
            <a:extLst>
              <a:ext uri="{FF2B5EF4-FFF2-40B4-BE49-F238E27FC236}">
                <a16:creationId xmlns:a16="http://schemas.microsoft.com/office/drawing/2014/main" id="{7A58F935-F6FF-8EEF-6107-1B5A6161F87D}"/>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8" name="Freeform 19">
              <a:extLst>
                <a:ext uri="{FF2B5EF4-FFF2-40B4-BE49-F238E27FC236}">
                  <a16:creationId xmlns:a16="http://schemas.microsoft.com/office/drawing/2014/main" id="{AC842907-0A5C-9114-7993-DE64427C1E29}"/>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20">
              <a:extLst>
                <a:ext uri="{FF2B5EF4-FFF2-40B4-BE49-F238E27FC236}">
                  <a16:creationId xmlns:a16="http://schemas.microsoft.com/office/drawing/2014/main" id="{38C7D93C-2ABD-15E0-992D-317738DF9CE8}"/>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1">
              <a:extLst>
                <a:ext uri="{FF2B5EF4-FFF2-40B4-BE49-F238E27FC236}">
                  <a16:creationId xmlns:a16="http://schemas.microsoft.com/office/drawing/2014/main" id="{D348A1FB-5BF3-7DA0-9DB6-916FA17D98E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descr="A diagram of a computer process">
            <a:extLst>
              <a:ext uri="{FF2B5EF4-FFF2-40B4-BE49-F238E27FC236}">
                <a16:creationId xmlns:a16="http://schemas.microsoft.com/office/drawing/2014/main" id="{BE96FF73-4798-F708-24A8-A7B758C80BC9}"/>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3998582" y="197350"/>
            <a:ext cx="7059770" cy="6330707"/>
          </a:xfrm>
        </p:spPr>
      </p:pic>
    </p:spTree>
    <p:extLst>
      <p:ext uri="{BB962C8B-B14F-4D97-AF65-F5344CB8AC3E}">
        <p14:creationId xmlns:p14="http://schemas.microsoft.com/office/powerpoint/2010/main" val="8999539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314575" y="2281238"/>
            <a:ext cx="9525000" cy="3700462"/>
          </a:xfrm>
        </p:spPr>
        <p:txBody>
          <a:bodyPr>
            <a:normAutofit lnSpcReduction="10000"/>
          </a:bodyPr>
          <a:lstStyle/>
          <a:p>
            <a:r>
              <a:rPr lang="en-US">
                <a:solidFill>
                  <a:schemeClr val="bg1">
                    <a:lumMod val="75000"/>
                    <a:lumOff val="25000"/>
                  </a:schemeClr>
                </a:solidFill>
                <a:latin typeface="Cambria" panose="02040503050406030204" pitchFamily="18" charset="0"/>
                <a:ea typeface="Cambria" panose="02040503050406030204" pitchFamily="18" charset="0"/>
              </a:rPr>
              <a:t>Proficiency in English required for higher education &amp; professionalism. </a:t>
            </a:r>
          </a:p>
          <a:p>
            <a:r>
              <a:rPr lang="en-US">
                <a:solidFill>
                  <a:schemeClr val="bg1">
                    <a:lumMod val="75000"/>
                    <a:lumOff val="25000"/>
                  </a:schemeClr>
                </a:solidFill>
                <a:latin typeface="Cambria" panose="02040503050406030204" pitchFamily="18" charset="0"/>
                <a:ea typeface="Cambria" panose="02040503050406030204" pitchFamily="18" charset="0"/>
              </a:rPr>
              <a:t>Reading &amp; comprehension skills vital for academic success &amp; critical thinking.</a:t>
            </a:r>
          </a:p>
          <a:p>
            <a:r>
              <a:rPr lang="en-US">
                <a:solidFill>
                  <a:schemeClr val="bg1">
                    <a:lumMod val="75000"/>
                    <a:lumOff val="25000"/>
                  </a:schemeClr>
                </a:solidFill>
                <a:latin typeface="Cambria" panose="02040503050406030204" pitchFamily="18" charset="0"/>
                <a:ea typeface="Cambria" panose="02040503050406030204" pitchFamily="18" charset="0"/>
              </a:rPr>
              <a:t>Current educational tools do not adequately address the needs of  English learners in terms of comprehension.</a:t>
            </a:r>
          </a:p>
          <a:p>
            <a:r>
              <a:rPr lang="en-US">
                <a:solidFill>
                  <a:schemeClr val="bg1">
                    <a:lumMod val="75000"/>
                    <a:lumOff val="25000"/>
                  </a:schemeClr>
                </a:solidFill>
                <a:latin typeface="Cambria" panose="02040503050406030204" pitchFamily="18" charset="0"/>
                <a:ea typeface="Cambria" panose="02040503050406030204" pitchFamily="18" charset="0"/>
              </a:rPr>
              <a:t>Challenges:</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dynamic content tailored to user’s skill level and interest</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Inability to provide feedback</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tools that can evaluate essay-type questions without human involvement.</a:t>
            </a: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endParaRPr lang="en-US">
              <a:solidFill>
                <a:schemeClr val="bg1">
                  <a:lumMod val="75000"/>
                  <a:lumOff val="25000"/>
                </a:schemeClr>
              </a:solidFill>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Tools &amp; Technologies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42730" y="2393103"/>
            <a:ext cx="6657975"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StreamLit</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t>
            </a:r>
            <a:r>
              <a:rPr lang="en-US" sz="2200">
                <a:solidFill>
                  <a:schemeClr val="bg1">
                    <a:lumMod val="75000"/>
                    <a:lumOff val="25000"/>
                  </a:schemeClr>
                </a:solidFill>
                <a:latin typeface="Cambria"/>
              </a:rPr>
              <a:t>&amp; </a:t>
            </a:r>
            <a:r>
              <a:rPr lang="en-US" sz="2200" err="1">
                <a:solidFill>
                  <a:schemeClr val="bg1">
                    <a:lumMod val="75000"/>
                    <a:lumOff val="25000"/>
                  </a:schemeClr>
                </a:solidFill>
                <a:latin typeface="Cambria"/>
              </a:rPr>
              <a:t>LangChain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Chroma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LLM Model –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Phi3 Mini</a:t>
            </a:r>
          </a:p>
          <a:p>
            <a:pPr marR="0" lvl="0" algn="l" defTabSz="914400" rtl="0" eaLnBrk="1" fontAlgn="auto" latinLnBrk="0" hangingPunct="1">
              <a:lnSpc>
                <a:spcPct val="100000"/>
              </a:lnSpc>
              <a:spcBef>
                <a:spcPct val="20000"/>
              </a:spcBef>
              <a:spcAft>
                <a:spcPts val="0"/>
              </a:spcAft>
              <a:buClrTx/>
              <a:buSzTx/>
              <a:tabLst/>
              <a:defRPr/>
            </a:pPr>
            <a:r>
              <a:rPr lang="en-US" sz="2200">
                <a:solidFill>
                  <a:schemeClr val="bg1">
                    <a:lumMod val="75000"/>
                    <a:lumOff val="25000"/>
                  </a:schemeClr>
                </a:solidFill>
                <a:latin typeface="Cambria"/>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Prompt Engineering Techniques</a:t>
            </a:r>
          </a:p>
          <a:p>
            <a:pPr marL="800100" lvl="1" indent="-342900" algn="l">
              <a:buFont typeface="Arial" panose="020B0604020202020204" pitchFamily="34" charset="0"/>
              <a:buChar char="•"/>
              <a:defRPr/>
            </a:pPr>
            <a:r>
              <a:rPr lang="en-US" sz="1800">
                <a:solidFill>
                  <a:schemeClr val="bg1">
                    <a:lumMod val="75000"/>
                    <a:lumOff val="25000"/>
                  </a:schemeClr>
                </a:solidFill>
                <a:latin typeface="Cambria"/>
              </a:rPr>
              <a:t>Zero-Shot Prompting, Few-Shot Prompting</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RAG Techniques – Corrective RAG</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AI Agent – Tool Calling, </a:t>
            </a:r>
            <a:r>
              <a:rPr lang="en-US" sz="2200" err="1">
                <a:solidFill>
                  <a:schemeClr val="bg1">
                    <a:lumMod val="75000"/>
                    <a:lumOff val="25000"/>
                  </a:schemeClr>
                </a:solidFill>
                <a:latin typeface="Cambria"/>
              </a:rPr>
              <a:t>ReAct</a:t>
            </a:r>
            <a:endParaRPr lang="en-US" sz="2200">
              <a:solidFill>
                <a:schemeClr val="bg1">
                  <a:lumMod val="75000"/>
                  <a:lumOff val="25000"/>
                </a:schemeClr>
              </a:solidFill>
              <a:latin typeface="Cambria"/>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7" name="Picture 16" descr="A close-up of a logo">
            <a:extLst>
              <a:ext uri="{FF2B5EF4-FFF2-40B4-BE49-F238E27FC236}">
                <a16:creationId xmlns:a16="http://schemas.microsoft.com/office/drawing/2014/main" id="{244586B2-8425-7630-357F-BB1BA75700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7086" y="4758354"/>
            <a:ext cx="4484914" cy="1576515"/>
          </a:xfrm>
          <a:prstGeom prst="rect">
            <a:avLst/>
          </a:prstGeom>
        </p:spPr>
      </p:pic>
      <p:pic>
        <p:nvPicPr>
          <p:cNvPr id="22" name="Picture 21" descr="A logo with a square and a square with a square in the middle&#10;&#10;Description automatically generated with medium confidence">
            <a:extLst>
              <a:ext uri="{FF2B5EF4-FFF2-40B4-BE49-F238E27FC236}">
                <a16:creationId xmlns:a16="http://schemas.microsoft.com/office/drawing/2014/main" id="{065781AE-D9E0-8515-6C3C-5F2BC43A5900}"/>
              </a:ext>
            </a:extLst>
          </p:cNvPr>
          <p:cNvPicPr>
            <a:picLocks noChangeAspect="1"/>
          </p:cNvPicPr>
          <p:nvPr/>
        </p:nvPicPr>
        <p:blipFill>
          <a:blip r:embed="rId5">
            <a:extLst>
              <a:ext uri="{28A0092B-C50C-407E-A947-70E740481C1C}">
                <a14:useLocalDpi xmlns:a14="http://schemas.microsoft.com/office/drawing/2010/main" val="0"/>
              </a:ext>
            </a:extLst>
          </a:blip>
          <a:srcRect l="35051" t="12118" r="34490" b="23000"/>
          <a:stretch/>
        </p:blipFill>
        <p:spPr>
          <a:xfrm>
            <a:off x="6602421" y="3570960"/>
            <a:ext cx="1559371" cy="1660849"/>
          </a:xfrm>
          <a:prstGeom prst="rect">
            <a:avLst/>
          </a:prstGeom>
        </p:spPr>
      </p:pic>
      <p:pic>
        <p:nvPicPr>
          <p:cNvPr id="25" name="Picture 24" descr="A logo with a paper boat">
            <a:extLst>
              <a:ext uri="{FF2B5EF4-FFF2-40B4-BE49-F238E27FC236}">
                <a16:creationId xmlns:a16="http://schemas.microsoft.com/office/drawing/2014/main" id="{214D9A1E-D7D6-CF27-72FB-2833035565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58545" y="2941394"/>
            <a:ext cx="3036702" cy="1816960"/>
          </a:xfrm>
          <a:prstGeom prst="rect">
            <a:avLst/>
          </a:prstGeom>
        </p:spPr>
      </p:pic>
    </p:spTree>
    <p:extLst>
      <p:ext uri="{BB962C8B-B14F-4D97-AF65-F5344CB8AC3E}">
        <p14:creationId xmlns:p14="http://schemas.microsoft.com/office/powerpoint/2010/main" val="1150129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C08C-6186-E064-705B-1BAC8C3E4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11255-8F0D-B8F9-448A-3CECE261F162}"/>
              </a:ext>
            </a:extLst>
          </p:cNvPr>
          <p:cNvSpPr>
            <a:spLocks noGrp="1"/>
          </p:cNvSpPr>
          <p:nvPr>
            <p:ph type="title"/>
          </p:nvPr>
        </p:nvSpPr>
        <p:spPr>
          <a:xfrm>
            <a:off x="594360" y="189572"/>
            <a:ext cx="8146869" cy="1593507"/>
          </a:xfrm>
        </p:spPr>
        <p:txBody>
          <a:bodyPr/>
          <a:lstStyle/>
          <a:p>
            <a:r>
              <a:rPr lang="en-US"/>
              <a:t>Project Completion [60%]</a:t>
            </a:r>
          </a:p>
        </p:txBody>
      </p:sp>
      <p:pic>
        <p:nvPicPr>
          <p:cNvPr id="12" name="Content Placeholder 10">
            <a:extLst>
              <a:ext uri="{FF2B5EF4-FFF2-40B4-BE49-F238E27FC236}">
                <a16:creationId xmlns:a16="http://schemas.microsoft.com/office/drawing/2014/main" id="{DADF0C38-6470-E7FA-7C17-2FBB74837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3086E8B1-C78C-8E7E-13C8-67434A5CC5E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12B44AD-42D1-5694-D545-44414D0DB9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973D7E0-CEBF-F9BD-DB82-5B74AB265E48}"/>
              </a:ext>
            </a:extLst>
          </p:cNvPr>
          <p:cNvSpPr txBox="1">
            <a:spLocks/>
          </p:cNvSpPr>
          <p:nvPr/>
        </p:nvSpPr>
        <p:spPr>
          <a:xfrm>
            <a:off x="842730" y="2393103"/>
            <a:ext cx="7536160" cy="378376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Prompt Engineering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Selecting Methodology: AI Agent vs RAG vs Agentic RAG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AI Agent</a:t>
            </a:r>
          </a:p>
          <a:p>
            <a:pPr marL="800100" lvl="1" indent="-342900" algn="l">
              <a:buFont typeface="Arial" panose="020B0604020202020204" pitchFamily="34" charset="0"/>
              <a:buChar char="•"/>
              <a:defRPr/>
            </a:pP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Selecting LLM Model &amp; Inference Engine: Phi3, </a:t>
            </a:r>
            <a:r>
              <a:rPr kumimoji="0" lang="en-US" sz="18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Ollama</a:t>
            </a:r>
            <a:endPar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800100" lvl="1" indent="-342900" algn="l">
              <a:buFont typeface="Arial" panose="020B0604020202020204" pitchFamily="34" charset="0"/>
              <a:buChar char="•"/>
              <a:defRPr/>
            </a:pP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Selecting Architecture &amp; Patterns: </a:t>
            </a:r>
            <a:r>
              <a:rPr kumimoji="0" lang="en-US" sz="18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ReAct</a:t>
            </a: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 Tool Calling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RAG Workflow</a:t>
            </a:r>
          </a:p>
          <a:p>
            <a:pPr marL="800100" lvl="1" indent="-342900" algn="l">
              <a:buFont typeface="Arial" panose="020B0604020202020204" pitchFamily="34" charset="0"/>
              <a:buChar char="•"/>
              <a:defRPr/>
            </a:pP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Selecting Embedding Model &amp; Vector DB: </a:t>
            </a:r>
            <a:r>
              <a:rPr kumimoji="0" lang="en-US" sz="18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Ollama</a:t>
            </a: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r>
              <a:rPr kumimoji="0" lang="en-US" sz="18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ChromaDB</a:t>
            </a:r>
            <a:endPar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800100" lvl="1" indent="-342900" algn="l">
              <a:buFont typeface="Arial" panose="020B0604020202020204" pitchFamily="34" charset="0"/>
              <a:buChar char="•"/>
              <a:defRPr/>
            </a:pP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Embedding Creation Pipeline</a:t>
            </a:r>
          </a:p>
          <a:p>
            <a:pPr marL="800100" lvl="1" indent="-342900" algn="l">
              <a:buFont typeface="Arial" panose="020B0604020202020204" pitchFamily="34" charset="0"/>
              <a:buChar char="•"/>
              <a:defRPr/>
            </a:pPr>
            <a:r>
              <a:rPr kumimoji="0" lang="en-US" sz="1800" b="0" i="0" u="none" strike="noStrike" kern="1200" cap="none" spc="0" normalizeH="0" baseline="0" noProof="0">
                <a:ln>
                  <a:noFill/>
                </a:ln>
                <a:solidFill>
                  <a:schemeClr val="bg1">
                    <a:lumMod val="75000"/>
                    <a:lumOff val="25000"/>
                  </a:schemeClr>
                </a:solidFill>
                <a:effectLst/>
                <a:uLnTx/>
                <a:uFillTx/>
                <a:latin typeface="Cambria"/>
                <a:ea typeface="+mn-ea"/>
                <a:cs typeface="+mn-cs"/>
              </a:rPr>
              <a:t>Corrective RAG</a:t>
            </a:r>
          </a:p>
          <a:p>
            <a:pPr marL="342900" indent="-342900" algn="l">
              <a:buFont typeface="Arial" panose="020B0604020202020204" pitchFamily="34" charset="0"/>
              <a:buChar char="•"/>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UI Design (Working progress) </a:t>
            </a:r>
          </a:p>
        </p:txBody>
      </p:sp>
      <p:sp>
        <p:nvSpPr>
          <p:cNvPr id="4" name="Rectangle 3">
            <a:extLst>
              <a:ext uri="{FF2B5EF4-FFF2-40B4-BE49-F238E27FC236}">
                <a16:creationId xmlns:a16="http://schemas.microsoft.com/office/drawing/2014/main" id="{C617955D-92F7-D726-343D-B1913199268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6245101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Prompt Engineering</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368617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i="0" u="none" strike="noStrike" kern="1200" cap="none" spc="0" normalizeH="0" baseline="0" noProof="0">
                <a:ln>
                  <a:noFill/>
                </a:ln>
                <a:solidFill>
                  <a:schemeClr val="bg1"/>
                </a:solidFill>
                <a:effectLst/>
                <a:uLnTx/>
                <a:uFillTx/>
                <a:latin typeface="Cambria"/>
                <a:ea typeface="+mn-ea"/>
                <a:cs typeface="+mn-cs"/>
              </a:rPr>
              <a:t>Prompt engineering is the process of crafting input prompts to optimize the output of large language models (LLMs). It involves designing clear, specific, and effective instructions to guide the model towards generating more accurate, relevant, and useful responses.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Importance in Optimizing LLM Outputs</a:t>
            </a:r>
            <a:r>
              <a:rPr lang="en-GB" sz="2200">
                <a:solidFill>
                  <a:schemeClr val="bg1"/>
                </a:solidFill>
                <a:latin typeface="Cambria"/>
              </a:rPr>
              <a:t>:</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Improves Response Quality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Enhances Efficiency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Increases Flexibility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Optimizes Resource Usage</a:t>
            </a:r>
            <a:endParaRPr kumimoji="0" lang="en-US"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800100" lvl="1" indent="-342900" algn="l">
              <a:buFont typeface="Arial" panose="020B0604020202020204" pitchFamily="34" charset="0"/>
              <a:buChar char="•"/>
              <a:defRPr/>
            </a:pPr>
            <a:endParaRPr lang="en-GB" sz="1800">
              <a:solidFill>
                <a:schemeClr val="bg1"/>
              </a:solidFill>
              <a:latin typeface="Cambria"/>
            </a:endParaRPr>
          </a:p>
          <a:p>
            <a:pPr marL="800100" lvl="1" indent="-342900" algn="l">
              <a:buFont typeface="Arial" panose="020B0604020202020204" pitchFamily="34" charset="0"/>
              <a:buChar char="•"/>
              <a:defRPr/>
            </a:pPr>
            <a:endParaRPr kumimoji="0" lang="en-GB" sz="18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25958921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BF9EE-6988-CD95-0608-AE29F71E2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E4E1B-944B-D529-94FE-3E89868A3B7F}"/>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F0F8CD1B-8464-9BC9-D02B-F6D521BB2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0B67B74-2356-0C7C-2830-14AE15156D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CBD2A961-0CAC-3FB0-645F-956072352FF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68C1ED-27FB-7A05-E19C-33DB00FF50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AF5DC4C4-1CB7-3EDC-B75C-8CFD68C9BAFE}"/>
              </a:ext>
            </a:extLst>
          </p:cNvPr>
          <p:cNvSpPr txBox="1">
            <a:spLocks/>
          </p:cNvSpPr>
          <p:nvPr/>
        </p:nvSpPr>
        <p:spPr>
          <a:xfrm>
            <a:off x="594360" y="2320413"/>
            <a:ext cx="10972800" cy="3927987"/>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Question Generation Prompt: </a:t>
            </a:r>
          </a:p>
          <a:p>
            <a:pPr marR="0" lvl="0" algn="just" defTabSz="914400" rtl="0" eaLnBrk="1" fontAlgn="auto" latinLnBrk="0" hangingPunct="1">
              <a:lnSpc>
                <a:spcPct val="100000"/>
              </a:lnSpc>
              <a:spcBef>
                <a:spcPct val="20000"/>
              </a:spcBef>
              <a:spcAft>
                <a:spcPts val="0"/>
              </a:spcAft>
              <a:buClrTx/>
              <a:buSzTx/>
              <a:tabLst/>
              <a:defRPr/>
            </a:pPr>
            <a:r>
              <a:rPr kumimoji="0" lang="en-GB" sz="2400" i="0" u="none" strike="noStrike" kern="1200" cap="none" spc="0" normalizeH="0" baseline="0" noProof="0">
                <a:ln>
                  <a:noFill/>
                </a:ln>
                <a:solidFill>
                  <a:schemeClr val="bg1"/>
                </a:solidFill>
                <a:effectLst/>
                <a:uLnTx/>
                <a:uFillTx/>
                <a:latin typeface="Cambria"/>
                <a:ea typeface="+mn-ea"/>
                <a:cs typeface="+mn-cs"/>
              </a:rPr>
              <a:t>“</a:t>
            </a:r>
            <a:r>
              <a:rPr kumimoji="0" lang="en-GB" sz="2400" i="0" u="sng" strike="noStrike" kern="1200" cap="none" spc="0" normalizeH="0" baseline="0" noProof="0">
                <a:ln>
                  <a:noFill/>
                </a:ln>
                <a:solidFill>
                  <a:schemeClr val="bg1"/>
                </a:solidFill>
                <a:effectLst/>
                <a:uLnTx/>
                <a:uFillTx/>
                <a:latin typeface="Consolas" panose="020B0609020204030204" pitchFamily="49" charset="0"/>
              </a:rPr>
              <a:t>You are an AI teacher</a:t>
            </a:r>
            <a:r>
              <a:rPr kumimoji="0" lang="en-GB" sz="2400" i="0" u="none" strike="noStrike" kern="1200" cap="none" spc="0" normalizeH="0" baseline="0" noProof="0">
                <a:ln>
                  <a:noFill/>
                </a:ln>
                <a:solidFill>
                  <a:schemeClr val="bg1"/>
                </a:solidFill>
                <a:effectLst/>
                <a:uLnTx/>
                <a:uFillTx/>
                <a:latin typeface="Consolas" panose="020B0609020204030204" pitchFamily="49" charset="0"/>
              </a:rPr>
              <a:t> tasked with creating essay questions from the given paragraph. Purpose of the question is to measure student understanding of the paragraph.  Aim for a maximum word limit of 50 words per question. Only create one question. \</a:t>
            </a:r>
            <a:r>
              <a:rPr kumimoji="0" lang="en-GB" sz="2400" i="0" u="none" strike="noStrike" kern="1200" cap="none" spc="0" normalizeH="0" baseline="0" noProof="0" err="1">
                <a:ln>
                  <a:noFill/>
                </a:ln>
                <a:solidFill>
                  <a:schemeClr val="bg1"/>
                </a:solidFill>
                <a:effectLst/>
                <a:uLnTx/>
                <a:uFillTx/>
                <a:latin typeface="Consolas" panose="020B0609020204030204" pitchFamily="49" charset="0"/>
              </a:rPr>
              <a:t>nParagraph</a:t>
            </a:r>
            <a:r>
              <a:rPr kumimoji="0" lang="en-GB" sz="2400" i="0" u="none" strike="noStrike" kern="1200" cap="none" spc="0" normalizeH="0" baseline="0" noProof="0">
                <a:ln>
                  <a:noFill/>
                </a:ln>
                <a:solidFill>
                  <a:schemeClr val="bg1"/>
                </a:solidFill>
                <a:effectLst/>
                <a:uLnTx/>
                <a:uFillTx/>
                <a:latin typeface="Consolas" panose="020B0609020204030204" pitchFamily="49" charset="0"/>
              </a:rPr>
              <a:t>: {paragraph}”</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 Assigning a Role to the Model</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Expecting Model Inference Without Examples</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Guided Prompting: Narrowing the Focus</a:t>
            </a:r>
          </a:p>
        </p:txBody>
      </p:sp>
    </p:spTree>
    <p:extLst>
      <p:ext uri="{BB962C8B-B14F-4D97-AF65-F5344CB8AC3E}">
        <p14:creationId xmlns:p14="http://schemas.microsoft.com/office/powerpoint/2010/main" val="2670599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F2597D-31AF-A8D1-3A0C-34531A6C36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8156A8-7C3E-4C2F-9DA7-AA5E16614D9D}"/>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069EB51C-FDFD-7D19-E782-03D807C039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FA117B6B-BB6B-F7A8-6B42-87CE3773ADC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0782BC5E-3BC6-9152-E68D-1B4486001147}"/>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5619A2B-4B8E-ED5D-51CF-6FFFBEDBC74B}"/>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8A6B1827-70EA-896F-A449-AFAB032530B0}"/>
              </a:ext>
            </a:extLst>
          </p:cNvPr>
          <p:cNvSpPr txBox="1">
            <a:spLocks/>
          </p:cNvSpPr>
          <p:nvPr/>
        </p:nvSpPr>
        <p:spPr>
          <a:xfrm>
            <a:off x="594360" y="2251587"/>
            <a:ext cx="11283008" cy="3996813"/>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Feedback Generation Prompt: </a:t>
            </a:r>
          </a:p>
          <a:p>
            <a:pPr marR="0" lvl="0" algn="just" defTabSz="914400" rtl="0" eaLnBrk="1" fontAlgn="auto" latinLnBrk="0" hangingPunct="1">
              <a:lnSpc>
                <a:spcPct val="100000"/>
              </a:lnSpc>
              <a:spcBef>
                <a:spcPct val="20000"/>
              </a:spcBef>
              <a:spcAft>
                <a:spcPts val="0"/>
              </a:spcAft>
              <a:buClrTx/>
              <a:buSzTx/>
              <a:tabLst/>
              <a:defRPr/>
            </a:pPr>
            <a:r>
              <a:rPr kumimoji="0" lang="en-GB" sz="2100" i="0" u="none" strike="noStrike" kern="1200" cap="none" spc="0" normalizeH="0" baseline="0" noProof="0">
                <a:ln>
                  <a:noFill/>
                </a:ln>
                <a:solidFill>
                  <a:schemeClr val="bg1"/>
                </a:solidFill>
                <a:effectLst/>
                <a:uLnTx/>
                <a:uFillTx/>
                <a:latin typeface="Cambria"/>
                <a:ea typeface="+mn-ea"/>
                <a:cs typeface="+mn-cs"/>
              </a:rPr>
              <a:t>“</a:t>
            </a:r>
            <a:r>
              <a:rPr kumimoji="0" lang="en-GB" sz="2100" i="0" u="none" strike="noStrike" kern="1200" cap="none" spc="0" normalizeH="0" baseline="0" noProof="0">
                <a:ln>
                  <a:noFill/>
                </a:ln>
                <a:solidFill>
                  <a:schemeClr val="bg1"/>
                </a:solidFill>
                <a:effectLst/>
                <a:uLnTx/>
                <a:uFillTx/>
                <a:latin typeface="Consolas" panose="020B0609020204030204" pitchFamily="49" charset="0"/>
              </a:rPr>
              <a:t>You are a </a:t>
            </a:r>
            <a:r>
              <a:rPr kumimoji="0" lang="en-GB" sz="2100" i="0" u="sng" strike="noStrike" kern="1200" cap="none" spc="0" normalizeH="0" baseline="0" noProof="0">
                <a:ln>
                  <a:noFill/>
                </a:ln>
                <a:solidFill>
                  <a:schemeClr val="bg1"/>
                </a:solidFill>
                <a:effectLst/>
                <a:uLnTx/>
                <a:uFillTx/>
                <a:latin typeface="Consolas" panose="020B0609020204030204" pitchFamily="49" charset="0"/>
              </a:rPr>
              <a:t>helpful and kind AI teacher</a:t>
            </a:r>
            <a:r>
              <a:rPr kumimoji="0" lang="en-GB" sz="2100" i="0" strike="noStrike" kern="1200" cap="none" spc="0" normalizeH="0" baseline="0" noProof="0">
                <a:ln>
                  <a:noFill/>
                </a:ln>
                <a:solidFill>
                  <a:schemeClr val="bg1"/>
                </a:solidFill>
                <a:effectLst/>
                <a:uLnTx/>
                <a:uFillTx/>
                <a:latin typeface="Consolas" panose="020B0609020204030204" pitchFamily="49" charset="0"/>
              </a:rPr>
              <a:t> </a:t>
            </a:r>
            <a:r>
              <a:rPr kumimoji="0" lang="en-GB" sz="2100" i="0" u="none" strike="noStrike" kern="1200" cap="none" spc="0" normalizeH="0" baseline="0" noProof="0">
                <a:ln>
                  <a:noFill/>
                </a:ln>
                <a:solidFill>
                  <a:schemeClr val="bg1"/>
                </a:solidFill>
                <a:effectLst/>
                <a:uLnTx/>
                <a:uFillTx/>
                <a:latin typeface="Consolas" panose="020B0609020204030204" pitchFamily="49" charset="0"/>
              </a:rPr>
              <a:t>who provides detailed, helpful and constructive feedback about the student's answer. Max word limit 150. Keep the feedback simple, concise, and within the max word limit. Here is the question, context paragraph for the question, and the student's answer for the question. Purpose of this question is to evaluate student comprehension of the given context paragraph. First validate every single word and sentence in the student's answer by comparing it with the given context paragraph and give detailed, helpful and constructive feedback for each sentence. Always clearly mention if the overall answer is correct or incorrect in the beginning of the response.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 Assigning a Role to the Model</a:t>
            </a:r>
          </a:p>
          <a:p>
            <a:pPr marL="342900" indent="-342900" algn="l">
              <a:buFont typeface="Arial" panose="020B0604020202020204" pitchFamily="34" charset="0"/>
              <a:buChar char="•"/>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Chain-of-Thought Prompting: Step-by-Step Reasoning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Progressive Prompting: Gradually Building the Response</a:t>
            </a:r>
            <a:endParaRPr kumimoji="0" lang="en-US"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424222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B8DDB4-F8EA-D973-AF15-09A70A748B31}"/>
              </a:ext>
            </a:extLst>
          </p:cNvPr>
          <p:cNvSpPr>
            <a:spLocks noGrp="1"/>
          </p:cNvSpPr>
          <p:nvPr>
            <p:ph type="title"/>
          </p:nvPr>
        </p:nvSpPr>
        <p:spPr>
          <a:xfrm>
            <a:off x="594360" y="-460358"/>
            <a:ext cx="10972800" cy="1574317"/>
          </a:xfrm>
        </p:spPr>
        <p:txBody>
          <a:bodyPr/>
          <a:lstStyle/>
          <a:p>
            <a:r>
              <a:rPr lang="en-GB"/>
              <a:t>AI Agent vs RAG vs Agentic RAG</a:t>
            </a:r>
            <a:endParaRPr lang="en-US"/>
          </a:p>
        </p:txBody>
      </p:sp>
      <p:sp>
        <p:nvSpPr>
          <p:cNvPr id="5" name="Date Placeholder 4">
            <a:extLst>
              <a:ext uri="{FF2B5EF4-FFF2-40B4-BE49-F238E27FC236}">
                <a16:creationId xmlns:a16="http://schemas.microsoft.com/office/drawing/2014/main" id="{7E8D4B39-5BE2-9E89-DCEF-B5F30985ED9B}"/>
              </a:ext>
            </a:extLst>
          </p:cNvPr>
          <p:cNvSpPr>
            <a:spLocks noGrp="1"/>
          </p:cNvSpPr>
          <p:nvPr>
            <p:ph type="dt" sz="half" idx="11"/>
          </p:nvPr>
        </p:nvSpPr>
        <p:spPr/>
        <p:txBody>
          <a:bodyPr/>
          <a:lstStyle/>
          <a:p>
            <a:fld id="{3577F282-C3A1-463C-89AE-E2D4C73B08EC}" type="datetime1">
              <a:rPr lang="en-US" smtClean="0">
                <a:latin typeface="+mn-lt"/>
              </a:rPr>
              <a:t>3/18/2025</a:t>
            </a:fld>
            <a:endParaRPr lang="en-US">
              <a:latin typeface="+mn-lt"/>
            </a:endParaRPr>
          </a:p>
        </p:txBody>
      </p:sp>
      <p:sp>
        <p:nvSpPr>
          <p:cNvPr id="6" name="Slide Number Placeholder 5">
            <a:extLst>
              <a:ext uri="{FF2B5EF4-FFF2-40B4-BE49-F238E27FC236}">
                <a16:creationId xmlns:a16="http://schemas.microsoft.com/office/drawing/2014/main" id="{DEF21A8A-AC67-94A8-C6E8-1293450781B7}"/>
              </a:ext>
            </a:extLst>
          </p:cNvPr>
          <p:cNvSpPr>
            <a:spLocks noGrp="1"/>
          </p:cNvSpPr>
          <p:nvPr>
            <p:ph type="sldNum" sz="quarter" idx="12"/>
          </p:nvPr>
        </p:nvSpPr>
        <p:spPr/>
        <p:txBody>
          <a:bodyPr/>
          <a:lstStyle/>
          <a:p>
            <a:fld id="{294A09A9-5501-47C1-A89A-A340965A2BE2}" type="slidenum">
              <a:rPr lang="en-US" smtClean="0"/>
              <a:pPr/>
              <a:t>45</a:t>
            </a:fld>
            <a:endParaRPr lang="en-US">
              <a:latin typeface="+mn-lt"/>
            </a:endParaRPr>
          </a:p>
        </p:txBody>
      </p:sp>
      <p:pic>
        <p:nvPicPr>
          <p:cNvPr id="8" name="Content Placeholder 10">
            <a:extLst>
              <a:ext uri="{FF2B5EF4-FFF2-40B4-BE49-F238E27FC236}">
                <a16:creationId xmlns:a16="http://schemas.microsoft.com/office/drawing/2014/main" id="{25F2AB32-078A-3B84-9CBF-6333644DBC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9" name="Date Placeholder 7">
            <a:extLst>
              <a:ext uri="{FF2B5EF4-FFF2-40B4-BE49-F238E27FC236}">
                <a16:creationId xmlns:a16="http://schemas.microsoft.com/office/drawing/2014/main" id="{CCAB83DD-4E1B-3EAA-FCD8-3B4E92C4C73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0" name="Slide Number Placeholder 8">
            <a:extLst>
              <a:ext uri="{FF2B5EF4-FFF2-40B4-BE49-F238E27FC236}">
                <a16:creationId xmlns:a16="http://schemas.microsoft.com/office/drawing/2014/main" id="{A3A93607-97F4-E65F-4225-CF043EFEDF7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EE56B768-35EA-0A69-F7FF-15C651585C9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aphicFrame>
        <p:nvGraphicFramePr>
          <p:cNvPr id="14" name="Content Placeholder 13">
            <a:extLst>
              <a:ext uri="{FF2B5EF4-FFF2-40B4-BE49-F238E27FC236}">
                <a16:creationId xmlns:a16="http://schemas.microsoft.com/office/drawing/2014/main" id="{EC9B8F7F-34FD-5000-05CF-F41A211AC096}"/>
              </a:ext>
            </a:extLst>
          </p:cNvPr>
          <p:cNvGraphicFramePr>
            <a:graphicFrameLocks noGrp="1"/>
          </p:cNvGraphicFramePr>
          <p:nvPr>
            <p:ph sz="quarter" idx="13"/>
          </p:nvPr>
        </p:nvGraphicFramePr>
        <p:xfrm>
          <a:off x="595313" y="1474841"/>
          <a:ext cx="11034252" cy="4732316"/>
        </p:xfrm>
        <a:graphic>
          <a:graphicData uri="http://schemas.openxmlformats.org/drawingml/2006/table">
            <a:tbl>
              <a:tblPr firstRow="1" bandRow="1">
                <a:tableStyleId>{8A107856-5554-42FB-B03E-39F5DBC370BA}</a:tableStyleId>
              </a:tblPr>
              <a:tblGrid>
                <a:gridCol w="2758563">
                  <a:extLst>
                    <a:ext uri="{9D8B030D-6E8A-4147-A177-3AD203B41FA5}">
                      <a16:colId xmlns:a16="http://schemas.microsoft.com/office/drawing/2014/main" val="1592223780"/>
                    </a:ext>
                  </a:extLst>
                </a:gridCol>
                <a:gridCol w="2758563">
                  <a:extLst>
                    <a:ext uri="{9D8B030D-6E8A-4147-A177-3AD203B41FA5}">
                      <a16:colId xmlns:a16="http://schemas.microsoft.com/office/drawing/2014/main" val="1222080968"/>
                    </a:ext>
                  </a:extLst>
                </a:gridCol>
                <a:gridCol w="2758563">
                  <a:extLst>
                    <a:ext uri="{9D8B030D-6E8A-4147-A177-3AD203B41FA5}">
                      <a16:colId xmlns:a16="http://schemas.microsoft.com/office/drawing/2014/main" val="3318515031"/>
                    </a:ext>
                  </a:extLst>
                </a:gridCol>
                <a:gridCol w="2758563">
                  <a:extLst>
                    <a:ext uri="{9D8B030D-6E8A-4147-A177-3AD203B41FA5}">
                      <a16:colId xmlns:a16="http://schemas.microsoft.com/office/drawing/2014/main" val="3007452694"/>
                    </a:ext>
                  </a:extLst>
                </a:gridCol>
              </a:tblGrid>
              <a:tr h="431520">
                <a:tc>
                  <a:txBody>
                    <a:bodyPr/>
                    <a:lstStyle/>
                    <a:p>
                      <a:pPr algn="ctr"/>
                      <a:r>
                        <a:rPr lang="en-US"/>
                        <a:t>Feature</a:t>
                      </a:r>
                    </a:p>
                  </a:txBody>
                  <a:tcPr anchor="ctr">
                    <a:solidFill>
                      <a:schemeClr val="tx1"/>
                    </a:solidFill>
                  </a:tcPr>
                </a:tc>
                <a:tc>
                  <a:txBody>
                    <a:bodyPr/>
                    <a:lstStyle/>
                    <a:p>
                      <a:pPr algn="ctr"/>
                      <a:r>
                        <a:rPr lang="en-US"/>
                        <a:t>AI Agent</a:t>
                      </a:r>
                    </a:p>
                  </a:txBody>
                  <a:tcPr anchor="ctr">
                    <a:solidFill>
                      <a:schemeClr val="tx1"/>
                    </a:solidFill>
                  </a:tcPr>
                </a:tc>
                <a:tc>
                  <a:txBody>
                    <a:bodyPr/>
                    <a:lstStyle/>
                    <a:p>
                      <a:pPr algn="ctr"/>
                      <a:r>
                        <a:rPr lang="en-US"/>
                        <a:t>RAG</a:t>
                      </a:r>
                    </a:p>
                  </a:txBody>
                  <a:tcPr anchor="ctr">
                    <a:solidFill>
                      <a:schemeClr val="tx1"/>
                    </a:solidFill>
                  </a:tcPr>
                </a:tc>
                <a:tc>
                  <a:txBody>
                    <a:bodyPr/>
                    <a:lstStyle/>
                    <a:p>
                      <a:pPr algn="ctr"/>
                      <a:r>
                        <a:rPr lang="en-US"/>
                        <a:t>Agentic RAG</a:t>
                      </a:r>
                    </a:p>
                  </a:txBody>
                  <a:tcPr anchor="ctr">
                    <a:solidFill>
                      <a:schemeClr val="tx1"/>
                    </a:solidFill>
                  </a:tcPr>
                </a:tc>
                <a:extLst>
                  <a:ext uri="{0D108BD9-81ED-4DB2-BD59-A6C34878D82A}">
                    <a16:rowId xmlns:a16="http://schemas.microsoft.com/office/drawing/2014/main" val="2066712408"/>
                  </a:ext>
                </a:extLst>
              </a:tr>
              <a:tr h="801393">
                <a:tc>
                  <a:txBody>
                    <a:bodyPr/>
                    <a:lstStyle/>
                    <a:p>
                      <a:r>
                        <a:rPr lang="en-US"/>
                        <a:t>Core Functionality</a:t>
                      </a:r>
                    </a:p>
                  </a:txBody>
                  <a:tcPr anchor="ctr">
                    <a:solidFill>
                      <a:schemeClr val="tx1"/>
                    </a:solidFill>
                  </a:tcPr>
                </a:tc>
                <a:tc>
                  <a:txBody>
                    <a:bodyPr/>
                    <a:lstStyle/>
                    <a:p>
                      <a:r>
                        <a:rPr lang="en-US"/>
                        <a:t>General-purpose</a:t>
                      </a:r>
                    </a:p>
                  </a:txBody>
                  <a:tcPr anchor="ctr">
                    <a:solidFill>
                      <a:schemeClr val="tx1"/>
                    </a:solidFill>
                  </a:tcPr>
                </a:tc>
                <a:tc>
                  <a:txBody>
                    <a:bodyPr/>
                    <a:lstStyle/>
                    <a:p>
                      <a:r>
                        <a:rPr lang="en-US"/>
                        <a:t>Combines retrieval and generation</a:t>
                      </a:r>
                    </a:p>
                  </a:txBody>
                  <a:tcPr anchor="ctr">
                    <a:solidFill>
                      <a:schemeClr val="tx1"/>
                    </a:solidFill>
                  </a:tcPr>
                </a:tc>
                <a:tc>
                  <a:txBody>
                    <a:bodyPr/>
                    <a:lstStyle/>
                    <a:p>
                      <a:r>
                        <a:rPr lang="en-US"/>
                        <a:t>Specialized problem-solving</a:t>
                      </a:r>
                    </a:p>
                  </a:txBody>
                  <a:tcPr anchor="ctr">
                    <a:solidFill>
                      <a:schemeClr val="tx1"/>
                    </a:solidFill>
                  </a:tcPr>
                </a:tc>
                <a:extLst>
                  <a:ext uri="{0D108BD9-81ED-4DB2-BD59-A6C34878D82A}">
                    <a16:rowId xmlns:a16="http://schemas.microsoft.com/office/drawing/2014/main" val="1766499535"/>
                  </a:ext>
                </a:extLst>
              </a:tr>
              <a:tr h="616457">
                <a:tc>
                  <a:txBody>
                    <a:bodyPr/>
                    <a:lstStyle/>
                    <a:p>
                      <a:r>
                        <a:rPr lang="en-US"/>
                        <a:t>Autonomy</a:t>
                      </a:r>
                    </a:p>
                  </a:txBody>
                  <a:tcPr anchor="ctr">
                    <a:solidFill>
                      <a:schemeClr val="tx1"/>
                    </a:solidFill>
                  </a:tcPr>
                </a:tc>
                <a:tc>
                  <a:txBody>
                    <a:bodyPr/>
                    <a:lstStyle/>
                    <a:p>
                      <a:r>
                        <a:rPr lang="en-US"/>
                        <a:t>User-driven interaction</a:t>
                      </a:r>
                    </a:p>
                  </a:txBody>
                  <a:tcPr anchor="ctr">
                    <a:solidFill>
                      <a:schemeClr val="tx1"/>
                    </a:solidFill>
                  </a:tcPr>
                </a:tc>
                <a:tc>
                  <a:txBody>
                    <a:bodyPr/>
                    <a:lstStyle/>
                    <a:p>
                      <a:r>
                        <a:rPr lang="en-US"/>
                        <a:t>Static queries</a:t>
                      </a:r>
                    </a:p>
                  </a:txBody>
                  <a:tcPr anchor="ctr">
                    <a:solidFill>
                      <a:schemeClr val="tx1"/>
                    </a:solidFill>
                  </a:tcPr>
                </a:tc>
                <a:tc>
                  <a:txBody>
                    <a:bodyPr/>
                    <a:lstStyle/>
                    <a:p>
                      <a:r>
                        <a:rPr lang="en-US"/>
                        <a:t>Adaptive and dynamic</a:t>
                      </a:r>
                    </a:p>
                  </a:txBody>
                  <a:tcPr anchor="ctr">
                    <a:solidFill>
                      <a:schemeClr val="tx1"/>
                    </a:solidFill>
                  </a:tcPr>
                </a:tc>
                <a:extLst>
                  <a:ext uri="{0D108BD9-81ED-4DB2-BD59-A6C34878D82A}">
                    <a16:rowId xmlns:a16="http://schemas.microsoft.com/office/drawing/2014/main" val="4138428735"/>
                  </a:ext>
                </a:extLst>
              </a:tr>
              <a:tr h="616457">
                <a:tc>
                  <a:txBody>
                    <a:bodyPr/>
                    <a:lstStyle/>
                    <a:p>
                      <a:r>
                        <a:rPr lang="en-US"/>
                        <a:t>Memory</a:t>
                      </a:r>
                    </a:p>
                  </a:txBody>
                  <a:tcPr anchor="ctr">
                    <a:solidFill>
                      <a:schemeClr val="tx1"/>
                    </a:solidFill>
                  </a:tcPr>
                </a:tc>
                <a:tc>
                  <a:txBody>
                    <a:bodyPr/>
                    <a:lstStyle/>
                    <a:p>
                      <a:r>
                        <a:rPr lang="en-US"/>
                        <a:t>Persistent knowledge</a:t>
                      </a:r>
                    </a:p>
                  </a:txBody>
                  <a:tcPr anchor="ctr">
                    <a:solidFill>
                      <a:schemeClr val="tx1"/>
                    </a:solidFill>
                  </a:tcPr>
                </a:tc>
                <a:tc>
                  <a:txBody>
                    <a:bodyPr/>
                    <a:lstStyle/>
                    <a:p>
                      <a:r>
                        <a:rPr lang="en-US"/>
                        <a:t>Limited contextual memory</a:t>
                      </a:r>
                    </a:p>
                  </a:txBody>
                  <a:tcPr anchor="ctr">
                    <a:solidFill>
                      <a:schemeClr val="tx1"/>
                    </a:solidFill>
                  </a:tcPr>
                </a:tc>
                <a:tc>
                  <a:txBody>
                    <a:bodyPr/>
                    <a:lstStyle/>
                    <a:p>
                      <a:r>
                        <a:rPr lang="en-US"/>
                        <a:t>Adaptive contextual memory</a:t>
                      </a:r>
                    </a:p>
                  </a:txBody>
                  <a:tcPr anchor="ctr">
                    <a:solidFill>
                      <a:schemeClr val="tx1"/>
                    </a:solidFill>
                  </a:tcPr>
                </a:tc>
                <a:extLst>
                  <a:ext uri="{0D108BD9-81ED-4DB2-BD59-A6C34878D82A}">
                    <a16:rowId xmlns:a16="http://schemas.microsoft.com/office/drawing/2014/main" val="1275292781"/>
                  </a:ext>
                </a:extLst>
              </a:tr>
              <a:tr h="801393">
                <a:tc>
                  <a:txBody>
                    <a:bodyPr/>
                    <a:lstStyle/>
                    <a:p>
                      <a:r>
                        <a:rPr lang="en-US"/>
                        <a:t>Data Retrieval</a:t>
                      </a:r>
                    </a:p>
                  </a:txBody>
                  <a:tcPr anchor="ctr">
                    <a:solidFill>
                      <a:schemeClr val="tx1"/>
                    </a:solidFill>
                  </a:tcPr>
                </a:tc>
                <a:tc>
                  <a:txBody>
                    <a:bodyPr/>
                    <a:lstStyle/>
                    <a:p>
                      <a:r>
                        <a:rPr lang="en-US"/>
                        <a:t>External dependencies</a:t>
                      </a:r>
                    </a:p>
                  </a:txBody>
                  <a:tcPr anchor="ctr">
                    <a:solidFill>
                      <a:schemeClr val="tx1"/>
                    </a:solidFill>
                  </a:tcPr>
                </a:tc>
                <a:tc>
                  <a:txBody>
                    <a:bodyPr/>
                    <a:lstStyle/>
                    <a:p>
                      <a:r>
                        <a:rPr lang="en-US"/>
                        <a:t>Built-in retrieval system</a:t>
                      </a:r>
                    </a:p>
                  </a:txBody>
                  <a:tcPr anchor="ctr">
                    <a:solidFill>
                      <a:schemeClr val="tx1"/>
                    </a:solidFill>
                  </a:tcPr>
                </a:tc>
                <a:tc>
                  <a:txBody>
                    <a:bodyPr/>
                    <a:lstStyle/>
                    <a:p>
                      <a:r>
                        <a:rPr lang="en-GB"/>
                        <a:t>Native retrieval with API integration</a:t>
                      </a:r>
                    </a:p>
                  </a:txBody>
                  <a:tcPr anchor="ctr">
                    <a:solidFill>
                      <a:schemeClr val="tx1"/>
                    </a:solidFill>
                  </a:tcPr>
                </a:tc>
                <a:extLst>
                  <a:ext uri="{0D108BD9-81ED-4DB2-BD59-A6C34878D82A}">
                    <a16:rowId xmlns:a16="http://schemas.microsoft.com/office/drawing/2014/main" val="739727733"/>
                  </a:ext>
                </a:extLst>
              </a:tr>
              <a:tr h="616457">
                <a:tc>
                  <a:txBody>
                    <a:bodyPr/>
                    <a:lstStyle/>
                    <a:p>
                      <a:r>
                        <a:rPr lang="en-US"/>
                        <a:t>Reasoning</a:t>
                      </a:r>
                    </a:p>
                  </a:txBody>
                  <a:tcPr anchor="ctr">
                    <a:solidFill>
                      <a:schemeClr val="tx1"/>
                    </a:solidFill>
                  </a:tcPr>
                </a:tc>
                <a:tc>
                  <a:txBody>
                    <a:bodyPr/>
                    <a:lstStyle/>
                    <a:p>
                      <a:r>
                        <a:rPr lang="en-US"/>
                        <a:t>Predefined workflows</a:t>
                      </a:r>
                    </a:p>
                  </a:txBody>
                  <a:tcPr anchor="ctr">
                    <a:solidFill>
                      <a:schemeClr val="tx1"/>
                    </a:solidFill>
                  </a:tcPr>
                </a:tc>
                <a:tc>
                  <a:txBody>
                    <a:bodyPr/>
                    <a:lstStyle/>
                    <a:p>
                      <a:r>
                        <a:rPr lang="en-US"/>
                        <a:t>Limited dynamic reasoning</a:t>
                      </a:r>
                    </a:p>
                  </a:txBody>
                  <a:tcPr anchor="ctr">
                    <a:solidFill>
                      <a:schemeClr val="tx1"/>
                    </a:solidFill>
                  </a:tcPr>
                </a:tc>
                <a:tc>
                  <a:txBody>
                    <a:bodyPr/>
                    <a:lstStyle/>
                    <a:p>
                      <a:r>
                        <a:rPr lang="en-US"/>
                        <a:t>Multi-step reasoning</a:t>
                      </a:r>
                    </a:p>
                  </a:txBody>
                  <a:tcPr anchor="ctr">
                    <a:solidFill>
                      <a:schemeClr val="tx1"/>
                    </a:solidFill>
                  </a:tcPr>
                </a:tc>
                <a:extLst>
                  <a:ext uri="{0D108BD9-81ED-4DB2-BD59-A6C34878D82A}">
                    <a16:rowId xmlns:a16="http://schemas.microsoft.com/office/drawing/2014/main" val="1910247235"/>
                  </a:ext>
                </a:extLst>
              </a:tr>
              <a:tr h="801393">
                <a:tc>
                  <a:txBody>
                    <a:bodyPr/>
                    <a:lstStyle/>
                    <a:p>
                      <a:r>
                        <a:rPr lang="en-US"/>
                        <a:t>Adaptability</a:t>
                      </a:r>
                    </a:p>
                  </a:txBody>
                  <a:tcPr anchor="ctr">
                    <a:solidFill>
                      <a:schemeClr val="tx1"/>
                    </a:solidFill>
                  </a:tcPr>
                </a:tc>
                <a:tc>
                  <a:txBody>
                    <a:bodyPr/>
                    <a:lstStyle/>
                    <a:p>
                      <a:r>
                        <a:rPr lang="en-US"/>
                        <a:t>Limited flexibility</a:t>
                      </a:r>
                    </a:p>
                  </a:txBody>
                  <a:tcPr anchor="ctr">
                    <a:solidFill>
                      <a:schemeClr val="tx1"/>
                    </a:solidFill>
                  </a:tcPr>
                </a:tc>
                <a:tc>
                  <a:txBody>
                    <a:bodyPr/>
                    <a:lstStyle/>
                    <a:p>
                      <a:r>
                        <a:rPr lang="en-US"/>
                        <a:t>Static operations</a:t>
                      </a:r>
                    </a:p>
                  </a:txBody>
                  <a:tcPr anchor="ctr">
                    <a:solidFill>
                      <a:schemeClr val="tx1"/>
                    </a:solidFill>
                  </a:tcPr>
                </a:tc>
                <a:tc>
                  <a:txBody>
                    <a:bodyPr/>
                    <a:lstStyle/>
                    <a:p>
                      <a:r>
                        <a:rPr lang="en-GB"/>
                        <a:t>Highly adaptable to new information</a:t>
                      </a:r>
                    </a:p>
                  </a:txBody>
                  <a:tcPr anchor="ctr">
                    <a:solidFill>
                      <a:schemeClr val="tx1"/>
                    </a:solidFill>
                  </a:tcPr>
                </a:tc>
                <a:extLst>
                  <a:ext uri="{0D108BD9-81ED-4DB2-BD59-A6C34878D82A}">
                    <a16:rowId xmlns:a16="http://schemas.microsoft.com/office/drawing/2014/main" val="3689363918"/>
                  </a:ext>
                </a:extLst>
              </a:tr>
            </a:tbl>
          </a:graphicData>
        </a:graphic>
      </p:graphicFrame>
    </p:spTree>
    <p:extLst>
      <p:ext uri="{BB962C8B-B14F-4D97-AF65-F5344CB8AC3E}">
        <p14:creationId xmlns:p14="http://schemas.microsoft.com/office/powerpoint/2010/main" val="3354350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67F6-FB30-F795-FE28-22C9D778F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BA97E-23A2-C3A2-E547-C86577AC66E6}"/>
              </a:ext>
            </a:extLst>
          </p:cNvPr>
          <p:cNvSpPr>
            <a:spLocks noGrp="1"/>
          </p:cNvSpPr>
          <p:nvPr>
            <p:ph type="title"/>
          </p:nvPr>
        </p:nvSpPr>
        <p:spPr/>
        <p:txBody>
          <a:bodyPr/>
          <a:lstStyle/>
          <a:p>
            <a:r>
              <a:rPr lang="en-US"/>
              <a:t>RAG Workflow</a:t>
            </a:r>
          </a:p>
        </p:txBody>
      </p:sp>
      <p:pic>
        <p:nvPicPr>
          <p:cNvPr id="12" name="Content Placeholder 10">
            <a:extLst>
              <a:ext uri="{FF2B5EF4-FFF2-40B4-BE49-F238E27FC236}">
                <a16:creationId xmlns:a16="http://schemas.microsoft.com/office/drawing/2014/main" id="{0359F217-DBA6-3B89-9903-45AE8E74C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1AA6F036-34FD-B83D-4789-B06B8A6AB0D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66C2FDA-BEF6-A901-891B-530C4F3DA0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849BA06-CAF7-96FA-3E73-80DE64FC5B4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78BC9830-5AB5-11B0-2564-C8E300109F87}"/>
              </a:ext>
            </a:extLst>
          </p:cNvPr>
          <p:cNvSpPr txBox="1">
            <a:spLocks/>
          </p:cNvSpPr>
          <p:nvPr/>
        </p:nvSpPr>
        <p:spPr>
          <a:xfrm>
            <a:off x="594360" y="2261418"/>
            <a:ext cx="10972800" cy="398698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RAG stands for Retrieval-Augmented Generation. It's an AI technique that combines information retrieval with text generation to produce coherent and contextually relevant outputs. The RAG workflow typically includes embedding creation, and a generation phase..</a:t>
            </a:r>
          </a:p>
          <a:p>
            <a:pPr marR="0" lvl="0" algn="just" defTabSz="914400" rtl="0" eaLnBrk="1" fontAlgn="auto" latinLnBrk="0" hangingPunct="1">
              <a:lnSpc>
                <a:spcPct val="100000"/>
              </a:lnSpc>
              <a:spcBef>
                <a:spcPct val="20000"/>
              </a:spcBef>
              <a:spcAft>
                <a:spcPts val="0"/>
              </a:spcAft>
              <a:buClrTx/>
              <a:buSzTx/>
              <a:tabLst/>
              <a:defRPr/>
            </a:pPr>
            <a:r>
              <a:rPr lang="en-GB" sz="1600">
                <a:solidFill>
                  <a:schemeClr val="bg1"/>
                </a:solidFill>
                <a:latin typeface="Cambria"/>
              </a:rPr>
              <a:t> </a:t>
            </a:r>
          </a:p>
          <a:p>
            <a:pPr algn="just">
              <a:defRPr/>
            </a:pPr>
            <a:r>
              <a:rPr lang="en-GB" sz="2000" b="1">
                <a:solidFill>
                  <a:schemeClr val="bg1"/>
                </a:solidFill>
                <a:latin typeface="Cambria"/>
              </a:rPr>
              <a:t>Embedding : </a:t>
            </a:r>
            <a:r>
              <a:rPr lang="en-GB" sz="2000" err="1">
                <a:solidFill>
                  <a:schemeClr val="bg1"/>
                </a:solidFill>
                <a:latin typeface="Cambria"/>
              </a:rPr>
              <a:t>Ollama</a:t>
            </a:r>
            <a:endParaRPr lang="en-GB" sz="2000">
              <a:solidFill>
                <a:schemeClr val="bg1"/>
              </a:solidFill>
              <a:latin typeface="Cambria"/>
            </a:endParaRPr>
          </a:p>
          <a:p>
            <a:pPr marL="800100" lvl="1" indent="-342900" algn="just">
              <a:buFont typeface="Arial" panose="020B0604020202020204" pitchFamily="34" charset="0"/>
              <a:buChar char="•"/>
              <a:defRPr/>
            </a:pPr>
            <a:r>
              <a:rPr lang="en-GB" sz="1600">
                <a:solidFill>
                  <a:schemeClr val="bg1"/>
                </a:solidFill>
                <a:latin typeface="Cambria"/>
              </a:rPr>
              <a:t>Open-source platform. </a:t>
            </a:r>
          </a:p>
          <a:p>
            <a:pPr marL="800100" lvl="1" indent="-342900" algn="just">
              <a:buFont typeface="Arial" panose="020B0604020202020204" pitchFamily="34" charset="0"/>
              <a:buChar char="•"/>
              <a:defRPr/>
            </a:pPr>
            <a:r>
              <a:rPr lang="en-GB" sz="1600">
                <a:solidFill>
                  <a:schemeClr val="bg1"/>
                </a:solidFill>
                <a:latin typeface="Cambria"/>
              </a:rPr>
              <a:t>Cost free.</a:t>
            </a:r>
          </a:p>
          <a:p>
            <a:pPr marL="800100" lvl="1" indent="-342900" algn="just">
              <a:buFont typeface="Arial" panose="020B0604020202020204" pitchFamily="34" charset="0"/>
              <a:buChar char="•"/>
              <a:defRPr/>
            </a:pPr>
            <a:endParaRPr lang="en-GB" sz="1600">
              <a:solidFill>
                <a:schemeClr val="bg1"/>
              </a:solidFill>
              <a:latin typeface="Cambria"/>
            </a:endParaRPr>
          </a:p>
          <a:p>
            <a:pPr algn="just">
              <a:defRPr/>
            </a:pPr>
            <a:r>
              <a:rPr lang="en-GB" sz="2000" b="1">
                <a:solidFill>
                  <a:schemeClr val="bg1"/>
                </a:solidFill>
                <a:latin typeface="Cambria"/>
              </a:rPr>
              <a:t>Vector database: </a:t>
            </a:r>
            <a:r>
              <a:rPr lang="en-GB" sz="2000">
                <a:solidFill>
                  <a:schemeClr val="bg1"/>
                </a:solidFill>
                <a:latin typeface="Cambria"/>
              </a:rPr>
              <a:t>Chroma DB</a:t>
            </a:r>
          </a:p>
          <a:p>
            <a:pPr marL="800100" lvl="1" indent="-342900" algn="just">
              <a:buFont typeface="Arial" panose="020B0604020202020204" pitchFamily="34" charset="0"/>
              <a:buChar char="•"/>
              <a:defRPr/>
            </a:pPr>
            <a:r>
              <a:rPr lang="en-GB" sz="1600">
                <a:solidFill>
                  <a:schemeClr val="bg1"/>
                </a:solidFill>
                <a:latin typeface="Cambria"/>
              </a:rPr>
              <a:t> AI-native</a:t>
            </a:r>
          </a:p>
          <a:p>
            <a:pPr marL="800100" lvl="1" indent="-342900" algn="just">
              <a:buFont typeface="Arial" panose="020B0604020202020204" pitchFamily="34" charset="0"/>
              <a:buChar char="•"/>
              <a:defRPr/>
            </a:pPr>
            <a:r>
              <a:rPr lang="en-GB" sz="1600">
                <a:solidFill>
                  <a:schemeClr val="bg1"/>
                </a:solidFill>
                <a:latin typeface="Cambria"/>
              </a:rPr>
              <a:t>Open-source.</a:t>
            </a:r>
          </a:p>
          <a:p>
            <a:pPr marL="800100" lvl="1" indent="-342900" algn="just">
              <a:buFont typeface="Arial" panose="020B0604020202020204" pitchFamily="34" charset="0"/>
              <a:buChar char="•"/>
              <a:defRPr/>
            </a:pPr>
            <a:r>
              <a:rPr lang="en-GB" sz="1600">
                <a:solidFill>
                  <a:schemeClr val="bg1"/>
                </a:solidFill>
                <a:latin typeface="Cambria"/>
              </a:rPr>
              <a:t>Cost free. </a:t>
            </a:r>
          </a:p>
          <a:p>
            <a:pPr marL="800100" lvl="1" indent="-342900" algn="just">
              <a:buFont typeface="Arial" panose="020B0604020202020204" pitchFamily="34" charset="0"/>
              <a:buChar char="•"/>
              <a:defRPr/>
            </a:pPr>
            <a:endParaRPr lang="en-GB" sz="1600" b="1">
              <a:solidFill>
                <a:schemeClr val="bg1"/>
              </a:solidFill>
              <a:latin typeface="Cambria"/>
            </a:endParaRPr>
          </a:p>
          <a:p>
            <a:pPr marR="0" lvl="0" algn="just"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8" name="Picture 7">
            <a:extLst>
              <a:ext uri="{FF2B5EF4-FFF2-40B4-BE49-F238E27FC236}">
                <a16:creationId xmlns:a16="http://schemas.microsoft.com/office/drawing/2014/main" id="{5903676B-958A-F4E0-E2A7-870EB0EFA7FC}"/>
              </a:ext>
            </a:extLst>
          </p:cNvPr>
          <p:cNvPicPr>
            <a:picLocks noChangeAspect="1"/>
          </p:cNvPicPr>
          <p:nvPr/>
        </p:nvPicPr>
        <p:blipFill>
          <a:blip r:embed="rId4"/>
          <a:srcRect l="20564" t="28272" r="18952" b="17278"/>
          <a:stretch/>
        </p:blipFill>
        <p:spPr>
          <a:xfrm>
            <a:off x="5765576" y="3440723"/>
            <a:ext cx="5983973" cy="2871021"/>
          </a:xfrm>
          <a:prstGeom prst="rect">
            <a:avLst/>
          </a:prstGeom>
        </p:spPr>
      </p:pic>
    </p:spTree>
    <p:extLst>
      <p:ext uri="{BB962C8B-B14F-4D97-AF65-F5344CB8AC3E}">
        <p14:creationId xmlns:p14="http://schemas.microsoft.com/office/powerpoint/2010/main" val="40849580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A8CD-455A-B996-CCBC-2BF80220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EE35-349E-F042-7D13-4B50F47C0B25}"/>
              </a:ext>
            </a:extLst>
          </p:cNvPr>
          <p:cNvSpPr>
            <a:spLocks noGrp="1"/>
          </p:cNvSpPr>
          <p:nvPr>
            <p:ph type="title"/>
          </p:nvPr>
        </p:nvSpPr>
        <p:spPr>
          <a:xfrm>
            <a:off x="407552" y="-450528"/>
            <a:ext cx="10972800" cy="1574317"/>
          </a:xfrm>
        </p:spPr>
        <p:txBody>
          <a:bodyPr/>
          <a:lstStyle/>
          <a:p>
            <a:r>
              <a:rPr lang="en-US"/>
              <a:t>Data Collection</a:t>
            </a:r>
          </a:p>
        </p:txBody>
      </p:sp>
      <p:pic>
        <p:nvPicPr>
          <p:cNvPr id="12" name="Content Placeholder 10">
            <a:extLst>
              <a:ext uri="{FF2B5EF4-FFF2-40B4-BE49-F238E27FC236}">
                <a16:creationId xmlns:a16="http://schemas.microsoft.com/office/drawing/2014/main" id="{7E520060-156A-3118-F532-DDC3BC7A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5C7BCF5-ADE6-AAE8-0DAE-3F1822D0C6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F7C11EF-DE82-9926-212F-4E04BAF6FF1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5E13A6-8AEB-2A7C-BA63-E7A69DAA416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DF740717-B5C2-EC8F-78C2-1468C06BA3FF}"/>
              </a:ext>
            </a:extLst>
          </p:cNvPr>
          <p:cNvPicPr>
            <a:picLocks noChangeAspect="1"/>
          </p:cNvPicPr>
          <p:nvPr/>
        </p:nvPicPr>
        <p:blipFill>
          <a:blip r:embed="rId4"/>
          <a:stretch>
            <a:fillRect/>
          </a:stretch>
        </p:blipFill>
        <p:spPr>
          <a:xfrm>
            <a:off x="560439" y="1272570"/>
            <a:ext cx="10687665" cy="4653181"/>
          </a:xfrm>
          <a:prstGeom prst="rect">
            <a:avLst/>
          </a:prstGeom>
        </p:spPr>
      </p:pic>
    </p:spTree>
    <p:extLst>
      <p:ext uri="{BB962C8B-B14F-4D97-AF65-F5344CB8AC3E}">
        <p14:creationId xmlns:p14="http://schemas.microsoft.com/office/powerpoint/2010/main" val="607329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5A28-199B-B7FA-557C-C8F329182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34097-76D3-4FFD-8945-9D85716FB601}"/>
              </a:ext>
            </a:extLst>
          </p:cNvPr>
          <p:cNvSpPr>
            <a:spLocks noGrp="1"/>
          </p:cNvSpPr>
          <p:nvPr>
            <p:ph type="title"/>
          </p:nvPr>
        </p:nvSpPr>
        <p:spPr>
          <a:xfrm>
            <a:off x="407552" y="345889"/>
            <a:ext cx="10972800" cy="1574317"/>
          </a:xfrm>
        </p:spPr>
        <p:txBody>
          <a:bodyPr/>
          <a:lstStyle/>
          <a:p>
            <a:r>
              <a:rPr lang="en-US"/>
              <a:t>Embedding </a:t>
            </a:r>
            <a:br>
              <a:rPr lang="en-US"/>
            </a:br>
            <a:r>
              <a:rPr lang="en-US"/>
              <a:t>Creation </a:t>
            </a:r>
          </a:p>
        </p:txBody>
      </p:sp>
      <p:pic>
        <p:nvPicPr>
          <p:cNvPr id="12" name="Content Placeholder 10">
            <a:extLst>
              <a:ext uri="{FF2B5EF4-FFF2-40B4-BE49-F238E27FC236}">
                <a16:creationId xmlns:a16="http://schemas.microsoft.com/office/drawing/2014/main" id="{96D4CF84-AB67-4342-AB78-2100CCCF1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E25EDC0-C9B5-A19F-20B2-FBDBFAB35DA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86B2DAD-46E6-5525-3D9D-1711FDF83BE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313456-E87F-E25C-EE22-CB9EB8CB65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F0EA318A-E83C-8155-021A-B528CE83EB06}"/>
              </a:ext>
            </a:extLst>
          </p:cNvPr>
          <p:cNvPicPr>
            <a:picLocks noChangeAspect="1"/>
          </p:cNvPicPr>
          <p:nvPr/>
        </p:nvPicPr>
        <p:blipFill>
          <a:blip r:embed="rId4"/>
          <a:srcRect l="19844" t="8118" r="28871" b="5102"/>
          <a:stretch/>
        </p:blipFill>
        <p:spPr>
          <a:xfrm>
            <a:off x="4962559" y="345889"/>
            <a:ext cx="6667004" cy="6012425"/>
          </a:xfrm>
          <a:prstGeom prst="rect">
            <a:avLst/>
          </a:prstGeom>
        </p:spPr>
      </p:pic>
    </p:spTree>
    <p:extLst>
      <p:ext uri="{BB962C8B-B14F-4D97-AF65-F5344CB8AC3E}">
        <p14:creationId xmlns:p14="http://schemas.microsoft.com/office/powerpoint/2010/main" val="2636792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1483-A55A-4482-C207-341D3ACF6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FEDD4-D8EB-F715-9AE3-9806922A1A45}"/>
              </a:ext>
            </a:extLst>
          </p:cNvPr>
          <p:cNvSpPr>
            <a:spLocks noGrp="1"/>
          </p:cNvSpPr>
          <p:nvPr>
            <p:ph type="title"/>
          </p:nvPr>
        </p:nvSpPr>
        <p:spPr>
          <a:xfrm>
            <a:off x="407552" y="345889"/>
            <a:ext cx="10972800" cy="1574317"/>
          </a:xfrm>
        </p:spPr>
        <p:txBody>
          <a:bodyPr/>
          <a:lstStyle/>
          <a:p>
            <a:r>
              <a:rPr lang="en-US"/>
              <a:t>Corrective RAG </a:t>
            </a:r>
          </a:p>
        </p:txBody>
      </p:sp>
      <p:pic>
        <p:nvPicPr>
          <p:cNvPr id="12" name="Content Placeholder 10">
            <a:extLst>
              <a:ext uri="{FF2B5EF4-FFF2-40B4-BE49-F238E27FC236}">
                <a16:creationId xmlns:a16="http://schemas.microsoft.com/office/drawing/2014/main" id="{FC0D5765-9830-12FF-61D6-FF29699B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86AB2C5-6C39-1C47-0F32-57673AA09EA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93D1558-51F5-F5CF-C8E0-CE3AFD7D62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EA7887-46BA-8EDE-9DAD-D5BAA3CC192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diagram of a diagram&#10;&#10;Description automatically generated with medium confidence">
            <a:extLst>
              <a:ext uri="{FF2B5EF4-FFF2-40B4-BE49-F238E27FC236}">
                <a16:creationId xmlns:a16="http://schemas.microsoft.com/office/drawing/2014/main" id="{748BD441-B2DA-F09D-0B8E-9D457CCE0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2" y="2596840"/>
            <a:ext cx="11380352" cy="3306396"/>
          </a:xfrm>
          <a:prstGeom prst="rect">
            <a:avLst/>
          </a:prstGeom>
        </p:spPr>
      </p:pic>
    </p:spTree>
    <p:extLst>
      <p:ext uri="{BB962C8B-B14F-4D97-AF65-F5344CB8AC3E}">
        <p14:creationId xmlns:p14="http://schemas.microsoft.com/office/powerpoint/2010/main" val="39781534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409574" y="2409826"/>
            <a:ext cx="10972800" cy="8724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2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AI-enabled platform to improve reading and comprehension skills in English language.</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390900"/>
            <a:ext cx="10877550" cy="276224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gamified platform to improve </a:t>
            </a:r>
            <a:r>
              <a:rPr lang="en-US" sz="2200">
                <a:solidFill>
                  <a:schemeClr val="bg1">
                    <a:lumMod val="75000"/>
                    <a:lumOff val="25000"/>
                  </a:schemeClr>
                </a:solidFill>
                <a:latin typeface="Cambria"/>
              </a:rPr>
              <a:t>E</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nglish</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vocabulary.</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basic comprehension skills such as Keywording, Skim reading, Scanning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advances comprehension skills such as Sequencing, Summarizing, Self-questioning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Identify user errors and provide a list of similar-sounding words for practice. Develop and train a model to achieve accurate phoneme-level detection.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94421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B60E-6047-0AC5-F094-CC4ABC70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E5B96-A605-D21C-8BF1-CC1FFE2674D0}"/>
              </a:ext>
            </a:extLst>
          </p:cNvPr>
          <p:cNvSpPr>
            <a:spLocks noGrp="1"/>
          </p:cNvSpPr>
          <p:nvPr>
            <p:ph type="title"/>
          </p:nvPr>
        </p:nvSpPr>
        <p:spPr>
          <a:xfrm>
            <a:off x="407552" y="345889"/>
            <a:ext cx="10972800" cy="1574317"/>
          </a:xfrm>
        </p:spPr>
        <p:txBody>
          <a:bodyPr/>
          <a:lstStyle/>
          <a:p>
            <a:r>
              <a:rPr lang="en-US"/>
              <a:t>Corrective </a:t>
            </a:r>
            <a:br>
              <a:rPr lang="en-US"/>
            </a:br>
            <a:r>
              <a:rPr lang="en-US"/>
              <a:t>RAG </a:t>
            </a:r>
          </a:p>
        </p:txBody>
      </p:sp>
      <p:pic>
        <p:nvPicPr>
          <p:cNvPr id="12" name="Content Placeholder 10">
            <a:extLst>
              <a:ext uri="{FF2B5EF4-FFF2-40B4-BE49-F238E27FC236}">
                <a16:creationId xmlns:a16="http://schemas.microsoft.com/office/drawing/2014/main" id="{BA02BF42-E3E5-24E3-E084-263588E3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C006D9B4-EC68-1FD5-04C9-C6E5C56DD62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762B630-E247-8589-26CC-EFDABEB0F44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BA422C0-BD75-64F4-7F60-4DC3D2AD3AA7}"/>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5EFECFD3-ECBC-2685-F77D-DDE6E993B906}"/>
              </a:ext>
            </a:extLst>
          </p:cNvPr>
          <p:cNvPicPr>
            <a:picLocks noChangeAspect="1"/>
          </p:cNvPicPr>
          <p:nvPr/>
        </p:nvPicPr>
        <p:blipFill>
          <a:blip r:embed="rId4"/>
          <a:srcRect l="19844" t="3974" r="14952" b="1735"/>
          <a:stretch/>
        </p:blipFill>
        <p:spPr>
          <a:xfrm>
            <a:off x="3863631" y="235975"/>
            <a:ext cx="7949699" cy="6118368"/>
          </a:xfrm>
          <a:prstGeom prst="rect">
            <a:avLst/>
          </a:prstGeom>
        </p:spPr>
      </p:pic>
    </p:spTree>
    <p:extLst>
      <p:ext uri="{BB962C8B-B14F-4D97-AF65-F5344CB8AC3E}">
        <p14:creationId xmlns:p14="http://schemas.microsoft.com/office/powerpoint/2010/main" val="10408909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FCDCF-AF99-3966-47D1-0523A489C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7A6E1-A7EF-3264-F9C2-DDB65E96297F}"/>
              </a:ext>
            </a:extLst>
          </p:cNvPr>
          <p:cNvSpPr>
            <a:spLocks noGrp="1"/>
          </p:cNvSpPr>
          <p:nvPr>
            <p:ph type="title"/>
          </p:nvPr>
        </p:nvSpPr>
        <p:spPr/>
        <p:txBody>
          <a:bodyPr/>
          <a:lstStyle/>
          <a:p>
            <a:r>
              <a:rPr lang="en-US"/>
              <a:t>AI Agent 🤖</a:t>
            </a:r>
          </a:p>
        </p:txBody>
      </p:sp>
      <p:pic>
        <p:nvPicPr>
          <p:cNvPr id="12" name="Content Placeholder 10">
            <a:extLst>
              <a:ext uri="{FF2B5EF4-FFF2-40B4-BE49-F238E27FC236}">
                <a16:creationId xmlns:a16="http://schemas.microsoft.com/office/drawing/2014/main" id="{8CE9C613-2E04-2674-23EC-AE77FE430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5685910-39D3-8072-829A-3E475B1D0A8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0590D27-FB30-16E3-230D-C8244C40718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423128C-4959-08F8-AA4C-BC70AC51CA4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0CF5FE1B-3AB7-42AF-91D7-5B3CEC0C6E8E}"/>
              </a:ext>
            </a:extLst>
          </p:cNvPr>
          <p:cNvSpPr txBox="1">
            <a:spLocks/>
          </p:cNvSpPr>
          <p:nvPr/>
        </p:nvSpPr>
        <p:spPr>
          <a:xfrm>
            <a:off x="594360" y="2212258"/>
            <a:ext cx="11283008" cy="4036142"/>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An AI agent is a software program that perceives its environment and takes actions to achieve goals. It can interact with users, process information, and perform tasks autonomously.</a:t>
            </a:r>
          </a:p>
          <a:p>
            <a:pPr marR="0" lvl="0" algn="l" defTabSz="914400" rtl="0" eaLnBrk="1" fontAlgn="auto" latinLnBrk="0" hangingPunct="1">
              <a:lnSpc>
                <a:spcPct val="100000"/>
              </a:lnSpc>
              <a:spcBef>
                <a:spcPct val="20000"/>
              </a:spcBef>
              <a:spcAft>
                <a:spcPts val="0"/>
              </a:spcAft>
              <a:buClrTx/>
              <a:buSzTx/>
              <a:tabLst/>
              <a:defRPr/>
            </a:pPr>
            <a:endParaRPr lang="en-GB" sz="1000">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r>
              <a:rPr lang="en-GB" sz="2000" b="1">
                <a:solidFill>
                  <a:schemeClr val="bg1"/>
                </a:solidFill>
                <a:latin typeface="Cambria"/>
              </a:rPr>
              <a:t>Model:  </a:t>
            </a:r>
            <a:r>
              <a:rPr lang="en-GB" sz="2000">
                <a:solidFill>
                  <a:schemeClr val="bg1"/>
                </a:solidFill>
                <a:latin typeface="Cambria"/>
              </a:rPr>
              <a:t>Microsoft Phi3 Mini</a:t>
            </a:r>
          </a:p>
          <a:p>
            <a:pPr marL="800100" lvl="1" indent="-342900" algn="l">
              <a:buFont typeface="Arial" panose="020B0604020202020204" pitchFamily="34" charset="0"/>
              <a:buChar char="•"/>
              <a:defRPr/>
            </a:pPr>
            <a:r>
              <a:rPr lang="en-GB" sz="1600">
                <a:solidFill>
                  <a:schemeClr val="bg1"/>
                </a:solidFill>
                <a:latin typeface="Cambria"/>
              </a:rPr>
              <a:t>Good performance on NLP tasks despite its compact size (Less than 3GB). </a:t>
            </a:r>
          </a:p>
          <a:p>
            <a:pPr marL="800100" lvl="1" indent="-342900" algn="l">
              <a:buFont typeface="Arial" panose="020B0604020202020204" pitchFamily="34" charset="0"/>
              <a:buChar char="•"/>
              <a:defRPr/>
            </a:pPr>
            <a:r>
              <a:rPr lang="en-GB" sz="1600">
                <a:solidFill>
                  <a:schemeClr val="bg1"/>
                </a:solidFill>
                <a:latin typeface="Cambria"/>
              </a:rPr>
              <a:t>Complete tasks with minimal computational resources; </a:t>
            </a:r>
          </a:p>
          <a:p>
            <a:pPr algn="l">
              <a:defRPr/>
            </a:pPr>
            <a:r>
              <a:rPr lang="en-GB" sz="2000" b="1">
                <a:solidFill>
                  <a:schemeClr val="bg1"/>
                </a:solidFill>
                <a:latin typeface="Cambria"/>
              </a:rPr>
              <a:t>Inference Engine: </a:t>
            </a:r>
            <a:r>
              <a:rPr lang="en-GB" sz="2000" err="1">
                <a:solidFill>
                  <a:schemeClr val="bg1"/>
                </a:solidFill>
                <a:latin typeface="Cambria"/>
              </a:rPr>
              <a:t>Ollama</a:t>
            </a:r>
            <a:endParaRPr lang="en-GB" sz="2000">
              <a:solidFill>
                <a:schemeClr val="bg1"/>
              </a:solidFill>
              <a:latin typeface="Cambria"/>
            </a:endParaRPr>
          </a:p>
          <a:p>
            <a:pPr marL="800100" lvl="1" indent="-342900" algn="l">
              <a:buFont typeface="Arial" panose="020B0604020202020204" pitchFamily="34" charset="0"/>
              <a:buChar char="•"/>
              <a:defRPr/>
            </a:pPr>
            <a:r>
              <a:rPr lang="en-GB" sz="1600">
                <a:solidFill>
                  <a:schemeClr val="bg1"/>
                </a:solidFill>
                <a:latin typeface="Cambria"/>
              </a:rPr>
              <a:t>Open-source platform. Cost free. Supports a wide range of models. Offering flexibility in choosing the right model for the tasks.</a:t>
            </a:r>
          </a:p>
          <a:p>
            <a:pPr algn="l">
              <a:defRPr/>
            </a:pPr>
            <a:r>
              <a:rPr lang="en-GB" sz="2000" b="1">
                <a:solidFill>
                  <a:schemeClr val="bg1"/>
                </a:solidFill>
                <a:latin typeface="Cambria"/>
              </a:rPr>
              <a:t>Architecture: </a:t>
            </a:r>
            <a:r>
              <a:rPr lang="en-GB" sz="2000" err="1">
                <a:solidFill>
                  <a:schemeClr val="bg1"/>
                </a:solidFill>
                <a:latin typeface="Cambria"/>
              </a:rPr>
              <a:t>ReAct</a:t>
            </a:r>
            <a:r>
              <a:rPr lang="en-GB" sz="2000">
                <a:solidFill>
                  <a:schemeClr val="bg1"/>
                </a:solidFill>
                <a:latin typeface="Cambria"/>
              </a:rPr>
              <a:t> Agent </a:t>
            </a:r>
          </a:p>
          <a:p>
            <a:pPr marL="800100" lvl="1" indent="-342900" algn="l">
              <a:buFont typeface="Arial" panose="020B0604020202020204" pitchFamily="34" charset="0"/>
              <a:buChar char="•"/>
              <a:defRPr/>
            </a:pPr>
            <a:r>
              <a:rPr lang="en-GB" sz="1600">
                <a:solidFill>
                  <a:schemeClr val="bg1"/>
                </a:solidFill>
                <a:latin typeface="Cambria"/>
              </a:rPr>
              <a:t>Provide more accurate and contextually relevant responses.</a:t>
            </a:r>
          </a:p>
          <a:p>
            <a:pPr algn="l">
              <a:defRPr/>
            </a:pPr>
            <a:r>
              <a:rPr lang="en-GB" sz="2000" b="1">
                <a:solidFill>
                  <a:schemeClr val="bg1"/>
                </a:solidFill>
                <a:latin typeface="Cambria"/>
              </a:rPr>
              <a:t>Design Pattern: </a:t>
            </a:r>
            <a:r>
              <a:rPr lang="en-GB" sz="2000">
                <a:solidFill>
                  <a:schemeClr val="bg1"/>
                </a:solidFill>
                <a:latin typeface="Cambria"/>
              </a:rPr>
              <a:t>Tool Use/Tool Calling Pattern </a:t>
            </a:r>
          </a:p>
          <a:p>
            <a:pPr marL="800100" lvl="1" indent="-342900" algn="l">
              <a:buFont typeface="Arial" panose="020B0604020202020204" pitchFamily="34" charset="0"/>
              <a:buChar char="•"/>
              <a:defRPr/>
            </a:pPr>
            <a:r>
              <a:rPr lang="en-GB" sz="1600">
                <a:solidFill>
                  <a:schemeClr val="bg1"/>
                </a:solidFill>
                <a:latin typeface="Cambria"/>
              </a:rPr>
              <a:t>Uses modularization, where tasks are assigned to specialized tools, enhancing efficiency, flexibility, and scalability.</a:t>
            </a:r>
          </a:p>
          <a:p>
            <a:pPr marR="0" lvl="0" algn="l" defTabSz="914400" rtl="0" eaLnBrk="1" fontAlgn="auto" latinLnBrk="0" hangingPunct="1">
              <a:lnSpc>
                <a:spcPct val="100000"/>
              </a:lnSpc>
              <a:spcBef>
                <a:spcPct val="20000"/>
              </a:spcBef>
              <a:spcAft>
                <a:spcPts val="0"/>
              </a:spcAft>
              <a:buClrTx/>
              <a:buSzTx/>
              <a:tabLst/>
              <a:defRPr/>
            </a:pPr>
            <a:endParaRPr lang="en-GB" sz="2000" b="1">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680824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ECB5B4-BD67-72B4-99B9-D6C3FF9678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205312-E1ED-949F-07EA-C3EBE7A80CB8}"/>
              </a:ext>
            </a:extLst>
          </p:cNvPr>
          <p:cNvSpPr>
            <a:spLocks noGrp="1"/>
          </p:cNvSpPr>
          <p:nvPr>
            <p:ph type="title"/>
          </p:nvPr>
        </p:nvSpPr>
        <p:spPr>
          <a:xfrm>
            <a:off x="407552" y="345889"/>
            <a:ext cx="10972800" cy="1574317"/>
          </a:xfrm>
        </p:spPr>
        <p:txBody>
          <a:bodyPr/>
          <a:lstStyle/>
          <a:p>
            <a:r>
              <a:rPr lang="en-US"/>
              <a:t>AI Agent </a:t>
            </a:r>
            <a:br>
              <a:rPr lang="en-US"/>
            </a:br>
            <a:r>
              <a:rPr lang="en-US" sz="2800"/>
              <a:t> </a:t>
            </a:r>
            <a:br>
              <a:rPr lang="en-US"/>
            </a:br>
            <a:r>
              <a:rPr lang="en-US" sz="3200"/>
              <a:t>High Level</a:t>
            </a:r>
            <a:br>
              <a:rPr lang="en-US" sz="3200"/>
            </a:br>
            <a:r>
              <a:rPr lang="en-US" sz="3200"/>
              <a:t>Diagram</a:t>
            </a:r>
            <a:endParaRPr lang="en-US"/>
          </a:p>
        </p:txBody>
      </p:sp>
      <p:pic>
        <p:nvPicPr>
          <p:cNvPr id="12" name="Content Placeholder 10">
            <a:extLst>
              <a:ext uri="{FF2B5EF4-FFF2-40B4-BE49-F238E27FC236}">
                <a16:creationId xmlns:a16="http://schemas.microsoft.com/office/drawing/2014/main" id="{EFBF9D3F-A6CD-964E-992A-00F1DCB048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4B1A56D-7962-BABF-6408-2D3526123B1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A8830F4-F1C9-1762-D0EF-50809217180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2C4BE85-63AC-9174-B719-5B5922CD18F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screenshot of a diagram&#10;&#10;Description automatically generated">
            <a:extLst>
              <a:ext uri="{FF2B5EF4-FFF2-40B4-BE49-F238E27FC236}">
                <a16:creationId xmlns:a16="http://schemas.microsoft.com/office/drawing/2014/main" id="{0677C3D8-95C3-77CA-8326-88E4ED3B13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7541" y="103008"/>
            <a:ext cx="8656102" cy="6124125"/>
          </a:xfrm>
          <a:prstGeom prst="rect">
            <a:avLst/>
          </a:prstGeom>
          <a:ln>
            <a:solidFill>
              <a:schemeClr val="bg1"/>
            </a:solidFill>
          </a:ln>
        </p:spPr>
      </p:pic>
    </p:spTree>
    <p:extLst>
      <p:ext uri="{BB962C8B-B14F-4D97-AF65-F5344CB8AC3E}">
        <p14:creationId xmlns:p14="http://schemas.microsoft.com/office/powerpoint/2010/main" val="2970097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31F0FF-5406-A55D-8B22-C4D2D47C3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9FABC3-8E15-5078-8613-4491C928B22D}"/>
              </a:ext>
            </a:extLst>
          </p:cNvPr>
          <p:cNvSpPr>
            <a:spLocks noGrp="1"/>
          </p:cNvSpPr>
          <p:nvPr>
            <p:ph type="title"/>
          </p:nvPr>
        </p:nvSpPr>
        <p:spPr>
          <a:xfrm>
            <a:off x="407552" y="345889"/>
            <a:ext cx="10972800" cy="1574317"/>
          </a:xfrm>
        </p:spPr>
        <p:txBody>
          <a:bodyPr/>
          <a:lstStyle/>
          <a:p>
            <a:r>
              <a:rPr lang="en-US"/>
              <a:t>AI Agent - Implementation</a:t>
            </a:r>
          </a:p>
        </p:txBody>
      </p:sp>
      <p:pic>
        <p:nvPicPr>
          <p:cNvPr id="12" name="Content Placeholder 10">
            <a:extLst>
              <a:ext uri="{FF2B5EF4-FFF2-40B4-BE49-F238E27FC236}">
                <a16:creationId xmlns:a16="http://schemas.microsoft.com/office/drawing/2014/main" id="{41D4512C-AEFF-E386-A7DE-5E8D778E17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1947A374-B4DB-C255-4BAA-7288B2F2094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575FB21-B05B-7F26-F148-2942CA3D3B17}"/>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767D455-4079-BDFB-14D2-53D31D929BF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115076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FB363D-DC0F-348D-4F5C-BA815144B4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E43786-8A40-BAC7-BB49-CD075680E098}"/>
              </a:ext>
            </a:extLst>
          </p:cNvPr>
          <p:cNvSpPr>
            <a:spLocks noGrp="1"/>
          </p:cNvSpPr>
          <p:nvPr>
            <p:ph type="title"/>
          </p:nvPr>
        </p:nvSpPr>
        <p:spPr>
          <a:xfrm>
            <a:off x="407552" y="345889"/>
            <a:ext cx="10972800" cy="1574317"/>
          </a:xfrm>
        </p:spPr>
        <p:txBody>
          <a:bodyPr/>
          <a:lstStyle/>
          <a:p>
            <a:r>
              <a:rPr lang="en-US"/>
              <a:t>AI Agent - Demo</a:t>
            </a:r>
          </a:p>
        </p:txBody>
      </p:sp>
      <p:pic>
        <p:nvPicPr>
          <p:cNvPr id="12" name="Content Placeholder 10">
            <a:extLst>
              <a:ext uri="{FF2B5EF4-FFF2-40B4-BE49-F238E27FC236}">
                <a16:creationId xmlns:a16="http://schemas.microsoft.com/office/drawing/2014/main" id="{B909A3FC-5EDF-D653-9914-66B4FA335E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3D03BDA4-6406-2850-2B5B-00C5597A94D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2528323-D4FC-660D-DDE7-A6FE22B56F0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6FAD0DB-6F5F-03FF-DBA7-79E664E0714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2119068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4B9E1B-0DA7-6BB0-0B9D-28D62C074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672DAF2-1097-52B9-7164-A05F745B3293}"/>
              </a:ext>
            </a:extLst>
          </p:cNvPr>
          <p:cNvSpPr>
            <a:spLocks noGrp="1"/>
          </p:cNvSpPr>
          <p:nvPr>
            <p:ph type="title"/>
          </p:nvPr>
        </p:nvSpPr>
        <p:spPr>
          <a:xfrm>
            <a:off x="407552" y="345889"/>
            <a:ext cx="10972800" cy="1574317"/>
          </a:xfrm>
        </p:spPr>
        <p:txBody>
          <a:bodyPr/>
          <a:lstStyle/>
          <a:p>
            <a:r>
              <a:rPr lang="en-US"/>
              <a:t>UI Design - Figma</a:t>
            </a:r>
          </a:p>
        </p:txBody>
      </p:sp>
      <p:pic>
        <p:nvPicPr>
          <p:cNvPr id="12" name="Content Placeholder 10">
            <a:extLst>
              <a:ext uri="{FF2B5EF4-FFF2-40B4-BE49-F238E27FC236}">
                <a16:creationId xmlns:a16="http://schemas.microsoft.com/office/drawing/2014/main" id="{928EC580-AD20-C71F-DE0A-AED1D3D4EA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DB434E9-9936-63D9-231C-1449BED9494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0E25B318-5140-86CC-80F3-1EAB0514B9F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B7D6795-6B0A-8071-8A07-A9F22BED2DA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603954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B0A3A-B008-72EE-4BFE-F2D0F14AA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8B68F-B90F-E72F-E3AB-003A4F1350E1}"/>
              </a:ext>
            </a:extLst>
          </p:cNvPr>
          <p:cNvSpPr>
            <a:spLocks noGrp="1"/>
          </p:cNvSpPr>
          <p:nvPr>
            <p:ph type="title"/>
          </p:nvPr>
        </p:nvSpPr>
        <p:spPr>
          <a:xfrm>
            <a:off x="594360" y="189572"/>
            <a:ext cx="7536160" cy="1593507"/>
          </a:xfrm>
        </p:spPr>
        <p:txBody>
          <a:bodyPr/>
          <a:lstStyle/>
          <a:p>
            <a:r>
              <a:rPr lang="en-US"/>
              <a:t>To Be Completed [40%]</a:t>
            </a:r>
          </a:p>
        </p:txBody>
      </p:sp>
      <p:pic>
        <p:nvPicPr>
          <p:cNvPr id="12" name="Content Placeholder 10">
            <a:extLst>
              <a:ext uri="{FF2B5EF4-FFF2-40B4-BE49-F238E27FC236}">
                <a16:creationId xmlns:a16="http://schemas.microsoft.com/office/drawing/2014/main" id="{684B9218-B90D-3C19-98CC-C63066C24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0F15248-AF09-9759-F081-7C9E7A41808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F42D188-3850-B22B-10DD-C5E701B5E54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F72FBC-F116-EB72-9313-6537E4FD08FA}"/>
              </a:ext>
            </a:extLst>
          </p:cNvPr>
          <p:cNvSpPr txBox="1">
            <a:spLocks/>
          </p:cNvSpPr>
          <p:nvPr/>
        </p:nvSpPr>
        <p:spPr>
          <a:xfrm>
            <a:off x="842730" y="2393103"/>
            <a:ext cx="7536160"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UI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solidFill>
                  <a:schemeClr val="bg1">
                    <a:lumMod val="75000"/>
                    <a:lumOff val="25000"/>
                  </a:schemeClr>
                </a:solidFill>
                <a:latin typeface="Cambria"/>
              </a:rPr>
              <a:t>Optimize Agent Workflows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Integrate RAG Pipeline with Cloud Storage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Implementation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2AA29E9E-100E-A23E-888E-C0A8B278A3E1}"/>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7638194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AAD5-AB74-9B33-0AF9-C1B908B01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C8E6A-2222-5CBF-B449-5A679B90F887}"/>
              </a:ext>
            </a:extLst>
          </p:cNvPr>
          <p:cNvSpPr>
            <a:spLocks noGrp="1"/>
          </p:cNvSpPr>
          <p:nvPr>
            <p:ph type="title"/>
          </p:nvPr>
        </p:nvSpPr>
        <p:spPr/>
        <p:txBody>
          <a:bodyPr/>
          <a:lstStyle/>
          <a:p>
            <a:r>
              <a:rPr lang="en-US"/>
              <a:t>Software</a:t>
            </a:r>
            <a:br>
              <a:rPr lang="en-US"/>
            </a:br>
            <a:r>
              <a:rPr lang="en-US"/>
              <a:t>Specification Requirements</a:t>
            </a:r>
          </a:p>
        </p:txBody>
      </p:sp>
      <p:pic>
        <p:nvPicPr>
          <p:cNvPr id="12" name="Content Placeholder 10">
            <a:extLst>
              <a:ext uri="{FF2B5EF4-FFF2-40B4-BE49-F238E27FC236}">
                <a16:creationId xmlns:a16="http://schemas.microsoft.com/office/drawing/2014/main" id="{00B5E4DD-825E-1CA7-5E35-3E4F83F1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4BEDCFC-BBE2-D97A-2ED0-F1D44BF75B8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F281406-83F7-2C0C-5A9D-FD6E4610297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52908A-8ED1-6ED5-6D45-6C58CA283C05}"/>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CAAC4714-7F05-1A66-33CA-BBF770532510}"/>
              </a:ext>
            </a:extLst>
          </p:cNvPr>
          <p:cNvSpPr txBox="1">
            <a:spLocks/>
          </p:cNvSpPr>
          <p:nvPr/>
        </p:nvSpPr>
        <p:spPr>
          <a:xfrm>
            <a:off x="594360" y="2562225"/>
            <a:ext cx="11035203" cy="24479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content given on user's interest and skill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accurately evaluate user answer without human intervention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extensive feedback about user's answer</a:t>
            </a:r>
          </a:p>
        </p:txBody>
      </p:sp>
      <p:sp>
        <p:nvSpPr>
          <p:cNvPr id="7" name="Subtitle 2">
            <a:extLst>
              <a:ext uri="{FF2B5EF4-FFF2-40B4-BE49-F238E27FC236}">
                <a16:creationId xmlns:a16="http://schemas.microsoft.com/office/drawing/2014/main" id="{36E2F25B-C611-53C1-ADED-12063CC2950D}"/>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360248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Web </a:t>
            </a:r>
            <a:r>
              <a:rPr lang="en-US" sz="2200">
                <a:solidFill>
                  <a:sysClr val="windowText" lastClr="000000"/>
                </a:solidFill>
                <a:latin typeface="Cambria"/>
              </a:rPr>
              <a:t>Frameworks: React &amp; Django</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Database: </a:t>
            </a:r>
            <a:r>
              <a:rPr lang="en-US" sz="2200" err="1">
                <a:solidFill>
                  <a:sysClr val="windowText" lastClr="000000"/>
                </a:solidFill>
                <a:latin typeface="Cambria"/>
              </a:rPr>
              <a:t>PostgresSQL</a:t>
            </a:r>
            <a:endParaRPr lang="en-US" sz="2200">
              <a:solidFill>
                <a:sysClr val="windowText" lastClr="000000"/>
              </a:solidFill>
              <a:latin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AI/ML: Llama, Vertex AI, </a:t>
            </a:r>
            <a:r>
              <a:rPr lang="en-US" sz="2200" err="1">
                <a:solidFill>
                  <a:sysClr val="windowText" lastClr="000000"/>
                </a:solidFill>
                <a:latin typeface="Cambria"/>
              </a:rPr>
              <a:t>LangChain</a:t>
            </a:r>
            <a:endParaRPr lang="en-US" sz="2200">
              <a:solidFill>
                <a:sysClr val="windowText" lastClr="000000"/>
              </a:solidFill>
              <a:latin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1" y="2562225"/>
            <a:ext cx="5097780" cy="2486025"/>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a:t>
            </a:r>
          </a:p>
          <a:p>
            <a:pPr marL="1257300" lvl="1" indent="-342900" algn="l">
              <a:buFont typeface="Courier New" panose="02070309020205020404" pitchFamily="49" charset="0"/>
              <a:buChar char="o"/>
              <a:defRPr/>
            </a:pPr>
            <a:r>
              <a:rPr lang="en-US" sz="2200">
                <a:solidFill>
                  <a:schemeClr val="bg1"/>
                </a:solidFill>
                <a:latin typeface="Cambria"/>
              </a:rPr>
              <a:t>Web frameworks</a:t>
            </a:r>
          </a:p>
          <a:p>
            <a:pPr marL="1257300" lvl="1" indent="-342900" algn="l">
              <a:buFont typeface="Courier New" panose="02070309020205020404" pitchFamily="49" charset="0"/>
              <a:buChar char="o"/>
              <a:defRPr/>
            </a:pPr>
            <a:r>
              <a:rPr lang="en-US" sz="2200">
                <a:solidFill>
                  <a:schemeClr val="bg1"/>
                </a:solidFill>
                <a:latin typeface="Cambria"/>
              </a:rPr>
              <a:t>LLM related tools</a:t>
            </a:r>
          </a:p>
          <a:p>
            <a:pPr marL="1257300" lvl="1" indent="-342900" algn="l">
              <a:buFont typeface="Courier New" panose="02070309020205020404" pitchFamily="49" charset="0"/>
              <a:buChar char="o"/>
              <a:defRPr/>
            </a:pPr>
            <a:r>
              <a:rPr lang="en-US" sz="2200">
                <a:solidFill>
                  <a:schemeClr val="bg1"/>
                </a:solidFill>
                <a:latin typeface="Cambria"/>
              </a:rPr>
              <a:t>Database Design</a:t>
            </a:r>
          </a:p>
          <a:p>
            <a:pPr marL="1257300" lvl="1" indent="-342900" algn="l">
              <a:buFont typeface="Courier New" panose="02070309020205020404" pitchFamily="49" charset="0"/>
              <a:buChar char="o"/>
              <a:defRPr/>
            </a:pPr>
            <a:r>
              <a:rPr kumimoji="0" lang="en-US" sz="2200" i="0" u="none" strike="noStrike" kern="1200" cap="none" spc="0" normalizeH="0" baseline="0" noProof="0">
                <a:ln>
                  <a:noFill/>
                </a:ln>
                <a:solidFill>
                  <a:schemeClr val="bg1"/>
                </a:solidFill>
                <a:effectLst/>
                <a:uLnTx/>
                <a:uFillTx/>
                <a:latin typeface="Cambria"/>
                <a:ea typeface="+mn-ea"/>
                <a:cs typeface="+mn-cs"/>
              </a:rPr>
              <a:t>System Design &amp; Deployment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49028335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7A2D-D06A-F636-E5CD-5AB21603C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14FB4-CC55-EFBB-1CC8-955551FB9FF0}"/>
              </a:ext>
            </a:extLst>
          </p:cNvPr>
          <p:cNvSpPr>
            <a:spLocks noGrp="1"/>
          </p:cNvSpPr>
          <p:nvPr>
            <p:ph type="title"/>
          </p:nvPr>
        </p:nvSpPr>
        <p:spPr>
          <a:xfrm>
            <a:off x="594360" y="198408"/>
            <a:ext cx="10972800" cy="1611342"/>
          </a:xfrm>
        </p:spPr>
        <p:txBody>
          <a:bodyPr/>
          <a:lstStyle/>
          <a:p>
            <a:r>
              <a:rPr lang="en-US" err="1"/>
              <a:t>Github</a:t>
            </a:r>
            <a:r>
              <a:rPr lang="en-US"/>
              <a:t> </a:t>
            </a:r>
            <a:br>
              <a:rPr lang="en-US"/>
            </a:br>
            <a:r>
              <a:rPr lang="en-US"/>
              <a:t>Commits</a:t>
            </a:r>
          </a:p>
        </p:txBody>
      </p:sp>
      <p:pic>
        <p:nvPicPr>
          <p:cNvPr id="12" name="Content Placeholder 10">
            <a:extLst>
              <a:ext uri="{FF2B5EF4-FFF2-40B4-BE49-F238E27FC236}">
                <a16:creationId xmlns:a16="http://schemas.microsoft.com/office/drawing/2014/main" id="{B75559E8-8932-FCC1-663E-5B7849D67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990B00C-B787-A3EB-8234-1F474D5D3CB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BE6AE1B0-B2E1-767F-B0E9-8FADAED38CB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A01FC35-07D7-50E7-DB04-F3E6AD94523C}"/>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71AA7C39-EDA6-B4BA-85E4-DA252AC70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46921" y="482276"/>
            <a:ext cx="8155807" cy="5648091"/>
          </a:xfrm>
          <a:prstGeom prst="rect">
            <a:avLst/>
          </a:prstGeom>
        </p:spPr>
      </p:pic>
    </p:spTree>
    <p:extLst>
      <p:ext uri="{BB962C8B-B14F-4D97-AF65-F5344CB8AC3E}">
        <p14:creationId xmlns:p14="http://schemas.microsoft.com/office/powerpoint/2010/main" val="25411892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388625"/>
            <a:ext cx="10873740" cy="1680205"/>
          </a:xfrm>
        </p:spPr>
        <p:txBody>
          <a:bodyPr/>
          <a:lstStyle/>
          <a:p>
            <a:r>
              <a:rPr lang="en-US"/>
              <a:t>Overall </a:t>
            </a:r>
            <a:br>
              <a:rPr lang="en-US"/>
            </a:br>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6</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3/18/2025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7" name="Picture 16">
            <a:extLst>
              <a:ext uri="{FF2B5EF4-FFF2-40B4-BE49-F238E27FC236}">
                <a16:creationId xmlns:a16="http://schemas.microsoft.com/office/drawing/2014/main" id="{F9EDFFF2-F592-29F3-4F6A-9C306AA1F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425" y="110495"/>
            <a:ext cx="7116313" cy="6469375"/>
          </a:xfrm>
          <a:prstGeom prst="rect">
            <a:avLst/>
          </a:prstGeom>
        </p:spPr>
      </p:pic>
      <p:pic>
        <p:nvPicPr>
          <p:cNvPr id="3" name="Picture 2">
            <a:extLst>
              <a:ext uri="{FF2B5EF4-FFF2-40B4-BE49-F238E27FC236}">
                <a16:creationId xmlns:a16="http://schemas.microsoft.com/office/drawing/2014/main" id="{91AD7137-F2C5-39B1-33E0-A8A5D6259F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64687" y="110495"/>
            <a:ext cx="7111788" cy="6469375"/>
          </a:xfrm>
          <a:prstGeom prst="rect">
            <a:avLst/>
          </a:prstGeom>
        </p:spPr>
      </p:pic>
    </p:spTree>
    <p:extLst>
      <p:ext uri="{BB962C8B-B14F-4D97-AF65-F5344CB8AC3E}">
        <p14:creationId xmlns:p14="http://schemas.microsoft.com/office/powerpoint/2010/main" val="282733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EAFC-077A-33EB-BD77-FC2B22DC2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A1984-5A7A-1AB5-88C7-76D87333688C}"/>
              </a:ext>
            </a:extLst>
          </p:cNvPr>
          <p:cNvSpPr>
            <a:spLocks noGrp="1"/>
          </p:cNvSpPr>
          <p:nvPr>
            <p:ph type="title"/>
          </p:nvPr>
        </p:nvSpPr>
        <p:spPr>
          <a:xfrm>
            <a:off x="594360" y="-360963"/>
            <a:ext cx="9778365" cy="1494596"/>
          </a:xfrm>
        </p:spPr>
        <p:txBody>
          <a:bodyPr/>
          <a:lstStyle/>
          <a:p>
            <a:r>
              <a:rPr lang="en-US"/>
              <a:t>Risk Mitigation</a:t>
            </a:r>
          </a:p>
        </p:txBody>
      </p:sp>
      <p:sp>
        <p:nvSpPr>
          <p:cNvPr id="4" name="Content Placeholder 3">
            <a:extLst>
              <a:ext uri="{FF2B5EF4-FFF2-40B4-BE49-F238E27FC236}">
                <a16:creationId xmlns:a16="http://schemas.microsoft.com/office/drawing/2014/main" id="{3E7D73C7-4082-0346-BBC5-66FECE86B76D}"/>
              </a:ext>
            </a:extLst>
          </p:cNvPr>
          <p:cNvSpPr>
            <a:spLocks noGrp="1"/>
          </p:cNvSpPr>
          <p:nvPr>
            <p:ph sz="quarter" idx="16"/>
          </p:nvPr>
        </p:nvSpPr>
        <p:spPr>
          <a:xfrm>
            <a:off x="662198" y="2416597"/>
            <a:ext cx="10034377" cy="3597470"/>
          </a:xfrm>
        </p:spPr>
        <p:txBody>
          <a:bodyPr>
            <a:normAutofit/>
          </a:bodyPr>
          <a:lstStyle/>
          <a:p>
            <a:pPr marL="342900" indent="-342900">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E44A2A9-C9F8-487B-C946-821A2301B996}"/>
              </a:ext>
            </a:extLst>
          </p:cNvPr>
          <p:cNvSpPr>
            <a:spLocks noGrp="1"/>
          </p:cNvSpPr>
          <p:nvPr>
            <p:ph type="sldNum" sz="quarter" idx="12"/>
          </p:nvPr>
        </p:nvSpPr>
        <p:spPr/>
        <p:txBody>
          <a:bodyPr/>
          <a:lstStyle/>
          <a:p>
            <a:fld id="{294A09A9-5501-47C1-A89A-A340965A2BE2}" type="slidenum">
              <a:rPr lang="en-US" smtClean="0"/>
              <a:pPr/>
              <a:t>60</a:t>
            </a:fld>
            <a:endParaRPr lang="en-US">
              <a:latin typeface="+mn-lt"/>
            </a:endParaRPr>
          </a:p>
        </p:txBody>
      </p:sp>
      <p:sp>
        <p:nvSpPr>
          <p:cNvPr id="6" name="Date Placeholder 5">
            <a:extLst>
              <a:ext uri="{FF2B5EF4-FFF2-40B4-BE49-F238E27FC236}">
                <a16:creationId xmlns:a16="http://schemas.microsoft.com/office/drawing/2014/main" id="{CB2287BF-BA4D-3D5F-9211-6E5F8684F7E3}"/>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BFEECD17-8528-0749-FEDE-532947A34798}"/>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60</a:t>
            </a:fld>
            <a:endParaRPr lang="en-US"/>
          </a:p>
        </p:txBody>
      </p:sp>
      <p:sp>
        <p:nvSpPr>
          <p:cNvPr id="9" name="Date Placeholder 4">
            <a:extLst>
              <a:ext uri="{FF2B5EF4-FFF2-40B4-BE49-F238E27FC236}">
                <a16:creationId xmlns:a16="http://schemas.microsoft.com/office/drawing/2014/main" id="{ABEF1893-75DB-0684-AF46-739D2E536BA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1F169560-0F8D-5CC5-977E-9FBCD0863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93619526-1869-E2BF-D305-7FA4219CE6C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A835C504-A6A0-B8CE-3BF3-B2B96EB2D545}"/>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60</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77EBD501-725F-BB86-71EA-ADFDF290978A}"/>
              </a:ext>
            </a:extLst>
          </p:cNvPr>
          <p:cNvGraphicFramePr>
            <a:graphicFrameLocks/>
          </p:cNvGraphicFramePr>
          <p:nvPr/>
        </p:nvGraphicFramePr>
        <p:xfrm>
          <a:off x="584527" y="1280344"/>
          <a:ext cx="11035205" cy="5364480"/>
        </p:xfrm>
        <a:graphic>
          <a:graphicData uri="http://schemas.openxmlformats.org/drawingml/2006/table">
            <a:tbl>
              <a:tblPr firstRow="1" bandRow="1">
                <a:tableStyleId>{D7AC3CCA-C797-4891-BE02-D94E43425B78}</a:tableStyleId>
              </a:tblPr>
              <a:tblGrid>
                <a:gridCol w="1844041">
                  <a:extLst>
                    <a:ext uri="{9D8B030D-6E8A-4147-A177-3AD203B41FA5}">
                      <a16:colId xmlns:a16="http://schemas.microsoft.com/office/drawing/2014/main" val="2304667523"/>
                    </a:ext>
                  </a:extLst>
                </a:gridCol>
                <a:gridCol w="1877961">
                  <a:extLst>
                    <a:ext uri="{9D8B030D-6E8A-4147-A177-3AD203B41FA5}">
                      <a16:colId xmlns:a16="http://schemas.microsoft.com/office/drawing/2014/main" val="4114591041"/>
                    </a:ext>
                  </a:extLst>
                </a:gridCol>
                <a:gridCol w="1229033">
                  <a:extLst>
                    <a:ext uri="{9D8B030D-6E8A-4147-A177-3AD203B41FA5}">
                      <a16:colId xmlns:a16="http://schemas.microsoft.com/office/drawing/2014/main" val="1556189917"/>
                    </a:ext>
                  </a:extLst>
                </a:gridCol>
                <a:gridCol w="3877129">
                  <a:extLst>
                    <a:ext uri="{9D8B030D-6E8A-4147-A177-3AD203B41FA5}">
                      <a16:colId xmlns:a16="http://schemas.microsoft.com/office/drawing/2014/main" val="2263086572"/>
                    </a:ext>
                  </a:extLst>
                </a:gridCol>
                <a:gridCol w="2207041">
                  <a:extLst>
                    <a:ext uri="{9D8B030D-6E8A-4147-A177-3AD203B41FA5}">
                      <a16:colId xmlns:a16="http://schemas.microsoft.com/office/drawing/2014/main" val="4280972684"/>
                    </a:ext>
                  </a:extLst>
                </a:gridCol>
              </a:tblGrid>
              <a:tr h="587431">
                <a:tc>
                  <a:txBody>
                    <a:bodyPr/>
                    <a:lstStyle/>
                    <a:p>
                      <a:pPr algn="ctr"/>
                      <a:r>
                        <a:rPr lang="en-US"/>
                        <a:t>Risk</a:t>
                      </a:r>
                    </a:p>
                  </a:txBody>
                  <a:tcPr anchor="ctr">
                    <a:solidFill>
                      <a:schemeClr val="tx1"/>
                    </a:solidFill>
                  </a:tcPr>
                </a:tc>
                <a:tc>
                  <a:txBody>
                    <a:bodyPr/>
                    <a:lstStyle/>
                    <a:p>
                      <a:pPr algn="ctr"/>
                      <a:r>
                        <a:rPr lang="en-US"/>
                        <a:t>Trigger</a:t>
                      </a:r>
                    </a:p>
                  </a:txBody>
                  <a:tcPr anchor="ctr">
                    <a:solidFill>
                      <a:schemeClr val="tx1"/>
                    </a:solidFill>
                  </a:tcPr>
                </a:tc>
                <a:tc>
                  <a:txBody>
                    <a:bodyPr/>
                    <a:lstStyle/>
                    <a:p>
                      <a:pPr algn="ctr"/>
                      <a:r>
                        <a:rPr lang="en-US"/>
                        <a:t>Owner</a:t>
                      </a:r>
                    </a:p>
                  </a:txBody>
                  <a:tcPr anchor="ctr">
                    <a:solidFill>
                      <a:schemeClr val="tx1"/>
                    </a:solidFill>
                  </a:tcPr>
                </a:tc>
                <a:tc>
                  <a:txBody>
                    <a:bodyPr/>
                    <a:lstStyle/>
                    <a:p>
                      <a:pPr algn="ctr"/>
                      <a:r>
                        <a:rPr lang="en-US"/>
                        <a:t>Response</a:t>
                      </a:r>
                    </a:p>
                  </a:txBody>
                  <a:tcPr anchor="ctr">
                    <a:solidFill>
                      <a:schemeClr val="tx1"/>
                    </a:solidFill>
                  </a:tcPr>
                </a:tc>
                <a:tc>
                  <a:txBody>
                    <a:bodyPr/>
                    <a:lstStyle/>
                    <a:p>
                      <a:pPr algn="ctr"/>
                      <a:r>
                        <a:rPr lang="en-US"/>
                        <a:t>Resource Required</a:t>
                      </a:r>
                    </a:p>
                  </a:txBody>
                  <a:tcPr anchor="ctr">
                    <a:solidFill>
                      <a:schemeClr val="tx1"/>
                    </a:solidFill>
                  </a:tcPr>
                </a:tc>
                <a:extLst>
                  <a:ext uri="{0D108BD9-81ED-4DB2-BD59-A6C34878D82A}">
                    <a16:rowId xmlns:a16="http://schemas.microsoft.com/office/drawing/2014/main" val="3022968635"/>
                  </a:ext>
                </a:extLst>
              </a:tr>
              <a:tr h="901434">
                <a:tc>
                  <a:txBody>
                    <a:bodyPr/>
                    <a:lstStyle/>
                    <a:p>
                      <a:r>
                        <a:rPr lang="en-GB" sz="1400"/>
                        <a:t>High operational costs</a:t>
                      </a:r>
                      <a:endParaRPr lang="en-US" sz="1400"/>
                    </a:p>
                  </a:txBody>
                  <a:tcPr anchor="ctr">
                    <a:solidFill>
                      <a:schemeClr val="tx1"/>
                    </a:solidFill>
                  </a:tcPr>
                </a:tc>
                <a:tc>
                  <a:txBody>
                    <a:bodyPr/>
                    <a:lstStyle/>
                    <a:p>
                      <a:r>
                        <a:rPr lang="en-GB" sz="1400"/>
                        <a:t>Excessive cloud computing and infrastructure expenses</a:t>
                      </a:r>
                      <a:endParaRPr lang="en-US" sz="1400"/>
                    </a:p>
                  </a:txBody>
                  <a:tcPr anchor="ctr">
                    <a:solidFill>
                      <a:schemeClr val="tx1"/>
                    </a:solidFill>
                  </a:tcPr>
                </a:tc>
                <a:tc>
                  <a:txBody>
                    <a:bodyPr/>
                    <a:lstStyle/>
                    <a:p>
                      <a:r>
                        <a:rPr lang="en-US" sz="1400"/>
                        <a:t>Team</a:t>
                      </a:r>
                    </a:p>
                  </a:txBody>
                  <a:tcPr anchor="ctr">
                    <a:solidFill>
                      <a:schemeClr val="tx1"/>
                    </a:solidFill>
                  </a:tcPr>
                </a:tc>
                <a:tc>
                  <a:txBody>
                    <a:bodyPr/>
                    <a:lstStyle/>
                    <a:p>
                      <a:pPr marL="285750" indent="-285750">
                        <a:buFont typeface="Arial" panose="020B0604020202020204" pitchFamily="34" charset="0"/>
                        <a:buChar char="•"/>
                      </a:pPr>
                      <a:r>
                        <a:rPr lang="en-GB" sz="1400"/>
                        <a:t>Implement cost-saving strategies such as using smaller models</a:t>
                      </a:r>
                      <a:endParaRPr lang="en-US" sz="1400"/>
                    </a:p>
                  </a:txBody>
                  <a:tcPr anchor="ctr">
                    <a:solidFill>
                      <a:schemeClr val="tx1"/>
                    </a:solidFill>
                  </a:tcPr>
                </a:tc>
                <a:tc>
                  <a:txBody>
                    <a:bodyPr/>
                    <a:lstStyle/>
                    <a:p>
                      <a:r>
                        <a:rPr lang="en-GB" sz="1400"/>
                        <a:t>Product Backlog</a:t>
                      </a:r>
                    </a:p>
                  </a:txBody>
                  <a:tcPr anchor="ctr">
                    <a:solidFill>
                      <a:schemeClr val="tx1"/>
                    </a:solidFill>
                  </a:tcPr>
                </a:tc>
                <a:extLst>
                  <a:ext uri="{0D108BD9-81ED-4DB2-BD59-A6C34878D82A}">
                    <a16:rowId xmlns:a16="http://schemas.microsoft.com/office/drawing/2014/main" val="2990456791"/>
                  </a:ext>
                </a:extLst>
              </a:tr>
              <a:tr h="901434">
                <a:tc>
                  <a:txBody>
                    <a:bodyPr/>
                    <a:lstStyle/>
                    <a:p>
                      <a:r>
                        <a:rPr lang="en-GB" sz="1400"/>
                        <a:t>Illness or sudden absence of the project team member(s)</a:t>
                      </a:r>
                      <a:endParaRPr lang="en-US" sz="1400"/>
                    </a:p>
                  </a:txBody>
                  <a:tcPr anchor="ctr">
                    <a:solidFill>
                      <a:schemeClr val="tx1"/>
                    </a:solidFill>
                  </a:tcPr>
                </a:tc>
                <a:tc>
                  <a:txBody>
                    <a:bodyPr/>
                    <a:lstStyle/>
                    <a:p>
                      <a:r>
                        <a:rPr lang="en-US" sz="1400"/>
                        <a:t>Illness / Other personal 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to the supervisor and co-supervisor.</a:t>
                      </a:r>
                    </a:p>
                    <a:p>
                      <a:pPr marL="285750" indent="-285750">
                        <a:buFont typeface="Arial" panose="020B0604020202020204" pitchFamily="34" charset="0"/>
                        <a:buChar char="•"/>
                      </a:pPr>
                      <a:r>
                        <a:rPr lang="en-GB" sz="1400"/>
                        <a:t>Development team divides the functions with equal scope.</a:t>
                      </a:r>
                      <a:endParaRPr lang="en-US" sz="1400"/>
                    </a:p>
                  </a:txBody>
                  <a:tcPr anchor="ctr">
                    <a:solidFill>
                      <a:schemeClr val="tx1"/>
                    </a:solidFill>
                  </a:tcPr>
                </a:tc>
                <a:tc>
                  <a:txBody>
                    <a:bodyPr/>
                    <a:lstStyle/>
                    <a:p>
                      <a:r>
                        <a:rPr lang="en-GB" sz="1400"/>
                        <a:t>Project Schedule Plan / Gantt Chart</a:t>
                      </a:r>
                    </a:p>
                  </a:txBody>
                  <a:tcPr anchor="ctr">
                    <a:solidFill>
                      <a:schemeClr val="tx1"/>
                    </a:solidFill>
                  </a:tcPr>
                </a:tc>
                <a:extLst>
                  <a:ext uri="{0D108BD9-81ED-4DB2-BD59-A6C34878D82A}">
                    <a16:rowId xmlns:a16="http://schemas.microsoft.com/office/drawing/2014/main" val="2743236147"/>
                  </a:ext>
                </a:extLst>
              </a:tr>
              <a:tr h="474346">
                <a:tc>
                  <a:txBody>
                    <a:bodyPr/>
                    <a:lstStyle/>
                    <a:p>
                      <a:r>
                        <a:rPr lang="en-US" sz="1400"/>
                        <a:t>Changes requested by evaluation panel</a:t>
                      </a:r>
                    </a:p>
                  </a:txBody>
                  <a:tcPr anchor="ctr">
                    <a:solidFill>
                      <a:schemeClr val="tx1"/>
                    </a:solidFill>
                  </a:tcPr>
                </a:tc>
                <a:tc>
                  <a:txBody>
                    <a:bodyPr/>
                    <a:lstStyle/>
                    <a:p>
                      <a:r>
                        <a:rPr lang="en-GB" sz="1400"/>
                        <a:t>Not satisfied with 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rowSpan="2">
                  <a:txBody>
                    <a:bodyPr/>
                    <a:lstStyle/>
                    <a:p>
                      <a:pPr marL="285750" indent="-285750">
                        <a:buFont typeface="Arial" panose="020B0604020202020204" pitchFamily="34" charset="0"/>
                        <a:buChar char="•"/>
                      </a:pPr>
                      <a:r>
                        <a:rPr lang="en-GB" sz="1400"/>
                        <a:t>Do the necessary changes immediately.</a:t>
                      </a:r>
                    </a:p>
                    <a:p>
                      <a:pPr marL="285750" indent="-285750">
                        <a:buFont typeface="Arial" panose="020B0604020202020204" pitchFamily="34" charset="0"/>
                        <a:buChar char="•"/>
                      </a:pPr>
                      <a:r>
                        <a:rPr lang="en-GB" sz="1400"/>
                        <a:t>Update the changes in all required documents.</a:t>
                      </a:r>
                    </a:p>
                    <a:p>
                      <a:pPr marL="285750" indent="-285750">
                        <a:buFont typeface="Arial" panose="020B0604020202020204" pitchFamily="34" charset="0"/>
                        <a:buChar char="•"/>
                      </a:pPr>
                      <a:r>
                        <a:rPr lang="en-GB" sz="1400"/>
                        <a:t>Update the changes to the required persons.</a:t>
                      </a:r>
                      <a:endParaRPr lang="en-US" sz="1400"/>
                    </a:p>
                  </a:txBody>
                  <a:tcPr anchor="ctr">
                    <a:solidFill>
                      <a:schemeClr val="tx1"/>
                    </a:solidFill>
                  </a:tcPr>
                </a:tc>
                <a:tc rowSpan="2">
                  <a:txBody>
                    <a:bodyPr/>
                    <a:lstStyle/>
                    <a:p>
                      <a:pPr marL="0" indent="0">
                        <a:buFont typeface="Arial" panose="020B0604020202020204" pitchFamily="34" charset="0"/>
                        <a:buNone/>
                      </a:pPr>
                      <a:r>
                        <a:rPr lang="en-GB" sz="1400"/>
                        <a:t>Project Schedule Plan/Gantt Chart, Product Backlog, Meeting Log</a:t>
                      </a:r>
                      <a:endParaRPr lang="en-US" sz="1400"/>
                    </a:p>
                  </a:txBody>
                  <a:tcPr anchor="ctr">
                    <a:solidFill>
                      <a:schemeClr val="tx1"/>
                    </a:solidFill>
                  </a:tcPr>
                </a:tc>
                <a:extLst>
                  <a:ext uri="{0D108BD9-81ED-4DB2-BD59-A6C34878D82A}">
                    <a16:rowId xmlns:a16="http://schemas.microsoft.com/office/drawing/2014/main" val="1337012044"/>
                  </a:ext>
                </a:extLst>
              </a:tr>
              <a:tr h="0">
                <a:tc>
                  <a:txBody>
                    <a:bodyPr/>
                    <a:lstStyle/>
                    <a:p>
                      <a:r>
                        <a:rPr lang="en-US" sz="1400"/>
                        <a:t>Supervisor/s Request changes</a:t>
                      </a:r>
                    </a:p>
                  </a:txBody>
                  <a:tcPr anchor="ctr">
                    <a:solidFill>
                      <a:schemeClr val="tx1"/>
                    </a:solidFill>
                  </a:tcPr>
                </a:tc>
                <a:tc>
                  <a:txBody>
                    <a:bodyPr/>
                    <a:lstStyle/>
                    <a:p>
                      <a:r>
                        <a:rPr lang="en-GB" sz="1400"/>
                        <a:t>Not satisfied with</a:t>
                      </a:r>
                    </a:p>
                    <a:p>
                      <a:r>
                        <a:rPr lang="en-GB" sz="1400"/>
                        <a:t>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vMerge="1">
                  <a:txBody>
                    <a:bodyPr/>
                    <a:lstStyle/>
                    <a:p>
                      <a:endParaRPr lang="en-US" sz="1400"/>
                    </a:p>
                  </a:txBody>
                  <a:tcPr anchor="ctr">
                    <a:solidFill>
                      <a:schemeClr val="tx1"/>
                    </a:solidFill>
                  </a:tcPr>
                </a:tc>
                <a:tc vMerge="1">
                  <a:txBody>
                    <a:bodyPr/>
                    <a:lstStyle/>
                    <a:p>
                      <a:endParaRPr lang="en-US" sz="1400"/>
                    </a:p>
                  </a:txBody>
                  <a:tcPr anchor="ctr">
                    <a:solidFill>
                      <a:schemeClr val="tx1"/>
                    </a:solidFill>
                  </a:tcPr>
                </a:tc>
                <a:extLst>
                  <a:ext uri="{0D108BD9-81ED-4DB2-BD59-A6C34878D82A}">
                    <a16:rowId xmlns:a16="http://schemas.microsoft.com/office/drawing/2014/main" val="2398354495"/>
                  </a:ext>
                </a:extLst>
              </a:tr>
              <a:tr h="474346">
                <a:tc>
                  <a:txBody>
                    <a:bodyPr/>
                    <a:lstStyle/>
                    <a:p>
                      <a:r>
                        <a:rPr lang="en-GB" sz="1400"/>
                        <a:t>Panel / Supervisor/s are not at the scheduled meetings</a:t>
                      </a:r>
                      <a:endParaRPr lang="en-US" sz="1400"/>
                    </a:p>
                  </a:txBody>
                  <a:tcPr anchor="ctr">
                    <a:solidFill>
                      <a:schemeClr val="tx1"/>
                    </a:solidFill>
                  </a:tcPr>
                </a:tc>
                <a:tc>
                  <a:txBody>
                    <a:bodyPr/>
                    <a:lstStyle/>
                    <a:p>
                      <a:r>
                        <a:rPr lang="en-US" sz="1400"/>
                        <a:t>Illness / Other</a:t>
                      </a:r>
                    </a:p>
                    <a:p>
                      <a:r>
                        <a:rPr lang="en-US" sz="1400"/>
                        <a:t>personal</a:t>
                      </a:r>
                    </a:p>
                    <a:p>
                      <a:r>
                        <a:rPr lang="en-US" sz="1400"/>
                        <a:t>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it to the required persons immediately.</a:t>
                      </a:r>
                    </a:p>
                    <a:p>
                      <a:pPr marL="285750" indent="-285750">
                        <a:buFont typeface="Arial" panose="020B0604020202020204" pitchFamily="34" charset="0"/>
                        <a:buChar char="•"/>
                      </a:pPr>
                      <a:r>
                        <a:rPr lang="en-GB" sz="1400"/>
                        <a:t>Reschedule the meeting/ do necessary alternatives</a:t>
                      </a:r>
                      <a:endParaRPr lang="en-US" sz="1400"/>
                    </a:p>
                  </a:txBody>
                  <a:tcPr anchor="ctr">
                    <a:solidFill>
                      <a:schemeClr val="tx1"/>
                    </a:solidFill>
                  </a:tcPr>
                </a:tc>
                <a:tc>
                  <a:txBody>
                    <a:bodyPr/>
                    <a:lstStyle/>
                    <a:p>
                      <a:r>
                        <a:rPr lang="en-US" sz="1400"/>
                        <a:t>Meeting log, Emails</a:t>
                      </a:r>
                    </a:p>
                  </a:txBody>
                  <a:tcPr anchor="ctr">
                    <a:solidFill>
                      <a:schemeClr val="tx1"/>
                    </a:solidFill>
                  </a:tcPr>
                </a:tc>
                <a:extLst>
                  <a:ext uri="{0D108BD9-81ED-4DB2-BD59-A6C34878D82A}">
                    <a16:rowId xmlns:a16="http://schemas.microsoft.com/office/drawing/2014/main" val="4201754549"/>
                  </a:ext>
                </a:extLst>
              </a:tr>
            </a:tbl>
          </a:graphicData>
        </a:graphic>
      </p:graphicFrame>
    </p:spTree>
    <p:extLst>
      <p:ext uri="{BB962C8B-B14F-4D97-AF65-F5344CB8AC3E}">
        <p14:creationId xmlns:p14="http://schemas.microsoft.com/office/powerpoint/2010/main" val="4315816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09825"/>
            <a:ext cx="10711815" cy="3864170"/>
          </a:xfrm>
        </p:spPr>
        <p:txBody>
          <a:bodyPr>
            <a:normAutofit/>
          </a:bodyPr>
          <a:lstStyle/>
          <a:p>
            <a:r>
              <a:rPr lang="en-US" sz="1600"/>
              <a:t>[1] </a:t>
            </a:r>
            <a:r>
              <a:rPr lang="en-US" sz="1600" i="1"/>
              <a:t>K. </a:t>
            </a:r>
            <a:r>
              <a:rPr lang="en-US" sz="1600" i="1" err="1"/>
              <a:t>Moholkar</a:t>
            </a:r>
            <a:r>
              <a:rPr lang="en-US" sz="1600" i="1"/>
              <a:t>, M. Chaturvedi, A. Jain, A. </a:t>
            </a:r>
            <a:r>
              <a:rPr lang="en-US" sz="1600" i="1" err="1"/>
              <a:t>Parkhe</a:t>
            </a:r>
            <a:r>
              <a:rPr lang="en-US" sz="1600" i="1"/>
              <a:t> and K. Singh, "Machine Learning Techniques for Descriptive Answer Evaluation: A Comprehensive Survey," 2024 International Conference on Inventive Computation Technologies (</a:t>
            </a:r>
            <a:r>
              <a:rPr lang="en-US" sz="1600" i="1" err="1"/>
              <a:t>ICICT</a:t>
            </a:r>
            <a:r>
              <a:rPr lang="en-US" sz="1600" i="1"/>
              <a:t>), Lalitpur, Nepal, 2024, pp. 1412-1419, </a:t>
            </a:r>
            <a:r>
              <a:rPr lang="en-US" sz="1600" i="1" err="1"/>
              <a:t>doi</a:t>
            </a:r>
            <a:r>
              <a:rPr lang="en-US" sz="1600" i="1"/>
              <a:t>: 10.1109/ICICT60155.2024.10544714.</a:t>
            </a:r>
          </a:p>
          <a:p>
            <a:r>
              <a:rPr lang="en-US" sz="1600"/>
              <a:t>[2]</a:t>
            </a:r>
            <a:r>
              <a:rPr lang="en-US" sz="1600" i="1"/>
              <a:t> </a:t>
            </a:r>
            <a:r>
              <a:rPr lang="en-US" sz="1400" i="1"/>
              <a:t>P. Mirabal, M. Castillo-</a:t>
            </a:r>
            <a:r>
              <a:rPr lang="en-US" sz="1400" i="1" err="1"/>
              <a:t>Sanhueza</a:t>
            </a:r>
            <a:r>
              <a:rPr lang="en-US" sz="1400" i="1"/>
              <a:t>, R. </a:t>
            </a:r>
            <a:r>
              <a:rPr lang="en-US" sz="1400" i="1" err="1"/>
              <a:t>Curín</a:t>
            </a:r>
            <a:r>
              <a:rPr lang="en-US" sz="1400" i="1"/>
              <a:t>-Zarate and O. O. </a:t>
            </a:r>
            <a:r>
              <a:rPr lang="en-US" sz="1400" i="1" err="1"/>
              <a:t>Calzadilla</a:t>
            </a:r>
            <a:r>
              <a:rPr lang="en-US" sz="1400" i="1"/>
              <a:t>-Pérez, "Use of Language Models based on Deep Learning to improve reading comprehension," 2023 42nd IEEE International Conference of the Chilean Computer Science Society (</a:t>
            </a:r>
            <a:r>
              <a:rPr lang="en-US" sz="1400" i="1" err="1"/>
              <a:t>SCCC</a:t>
            </a:r>
            <a:r>
              <a:rPr lang="en-US" sz="1400" i="1"/>
              <a:t>), Concepcion, Chile, 2023, pp. 1-6, </a:t>
            </a:r>
            <a:r>
              <a:rPr lang="en-US" sz="1400" i="1" err="1"/>
              <a:t>doi</a:t>
            </a:r>
            <a:r>
              <a:rPr lang="en-US" sz="1400" i="1"/>
              <a:t>: 10.1109/SCCC59417.2023.10315757.</a:t>
            </a:r>
            <a:endParaRPr lang="en-US" sz="1600" i="1"/>
          </a:p>
          <a:p>
            <a:r>
              <a:rPr lang="en-US" sz="1600"/>
              <a:t>[3] </a:t>
            </a:r>
            <a:r>
              <a:rPr lang="en-US" sz="1600" i="1"/>
              <a:t>Laban, P., Wu, C., </a:t>
            </a:r>
            <a:r>
              <a:rPr lang="en-US" sz="1600" i="1" err="1"/>
              <a:t>Murakhovs'ka</a:t>
            </a:r>
            <a:r>
              <a:rPr lang="en-US" sz="1600" i="1"/>
              <a:t>, L., Liu, W., &amp; Xiong, C. (2022). Quiz Design Task: Helping Teachers Create Quizzes with Automated Question Generation. </a:t>
            </a:r>
            <a:r>
              <a:rPr lang="en-US" sz="1600" i="1" err="1"/>
              <a:t>NAACL-HLT</a:t>
            </a:r>
            <a:r>
              <a:rPr lang="en-US" sz="1600" i="1"/>
              <a:t>.</a:t>
            </a:r>
          </a:p>
          <a:p>
            <a:r>
              <a:rPr lang="en-US" sz="1600"/>
              <a:t>[4] </a:t>
            </a:r>
            <a:r>
              <a:rPr lang="en-US" sz="1600" i="1"/>
              <a:t>Xia, W., Mao, S., &amp; Zheng, C. (2024). Empirical Study of Large Language Models as Automated Essay Scoring Tools in English Composition Taking TOEFL Independent Writing Task for Example. </a:t>
            </a:r>
            <a:r>
              <a:rPr lang="en-US" sz="1600" i="1" err="1"/>
              <a:t>ArXiv</a:t>
            </a:r>
            <a:r>
              <a:rPr lang="en-US" sz="1600" i="1"/>
              <a:t>, abs/2401.03401.</a:t>
            </a:r>
          </a:p>
          <a:p>
            <a:r>
              <a:rPr lang="en-US" sz="1600"/>
              <a:t>[5]</a:t>
            </a:r>
            <a:r>
              <a:rPr lang="en-US" sz="1600" i="1"/>
              <a:t> Hussein, M.A., Hassan, </a:t>
            </a:r>
            <a:r>
              <a:rPr lang="en-US" sz="1600" i="1" err="1"/>
              <a:t>H.A</a:t>
            </a:r>
            <a:r>
              <a:rPr lang="en-US" sz="1600" i="1"/>
              <a:t>., &amp; </a:t>
            </a:r>
            <a:r>
              <a:rPr lang="en-US" sz="1600" i="1" err="1"/>
              <a:t>Nassef</a:t>
            </a:r>
            <a:r>
              <a:rPr lang="en-US" sz="1600" i="1"/>
              <a:t>, M. (2019). Automated language essay scoring systems: a literature review. </a:t>
            </a:r>
            <a:r>
              <a:rPr lang="en-US" sz="1600" i="1" err="1"/>
              <a:t>PeerJ</a:t>
            </a:r>
            <a:r>
              <a:rPr lang="en-US" sz="1600" i="1"/>
              <a:t> Computer Science, 5.</a:t>
            </a:r>
            <a:r>
              <a:rPr lang="en-US" sz="1600"/>
              <a:t> </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61</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61</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074EAC-58F4-FA19-D0C2-36169A8827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846545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885826" y="592843"/>
            <a:ext cx="7714476" cy="2328324"/>
          </a:xfrm>
        </p:spPr>
        <p:txBody>
          <a:bodyPr/>
          <a:lstStyle/>
          <a:p>
            <a:r>
              <a:rPr lang="en-US" sz="5400"/>
              <a:t>Phoneme-Level Speech Error Detection 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IT21182396</a:t>
            </a:r>
            <a:r>
              <a:rPr lang="en-US" sz="1800">
                <a:solidFill>
                  <a:schemeClr val="tx1"/>
                </a:solidFill>
              </a:rPr>
              <a:t>   |   A</a:t>
            </a:r>
            <a:r>
              <a:rPr lang="en-US">
                <a:solidFill>
                  <a:schemeClr val="tx1"/>
                </a:solidFill>
              </a:rPr>
              <a:t>. P. </a:t>
            </a:r>
            <a:r>
              <a:rPr lang="en-US" err="1">
                <a:solidFill>
                  <a:schemeClr val="tx1"/>
                </a:solidFill>
              </a:rPr>
              <a:t>Ranaweera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IT21182396 – A. P. </a:t>
            </a:r>
            <a:r>
              <a:rPr lang="en-US" err="1">
                <a:solidFill>
                  <a:schemeClr val="accent1">
                    <a:lumMod val="20000"/>
                    <a:lumOff val="80000"/>
                  </a:schemeClr>
                </a:solidFill>
              </a:rPr>
              <a:t>Ranaweera</a:t>
            </a:r>
            <a:endParaRPr lang="en-US">
              <a:solidFill>
                <a:schemeClr val="accent1">
                  <a:lumMod val="20000"/>
                  <a:lumOff val="80000"/>
                </a:schemeClr>
              </a:solidFil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62</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descr="A person wearing sunglasses and a white shirt&#10;&#10;Description automatically generated">
            <a:extLst>
              <a:ext uri="{FF2B5EF4-FFF2-40B4-BE49-F238E27FC236}">
                <a16:creationId xmlns:a16="http://schemas.microsoft.com/office/drawing/2014/main" id="{DF9F00C5-D298-E037-4505-24FA67A67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199" y="530328"/>
            <a:ext cx="2049529" cy="2328325"/>
          </a:xfrm>
          <a:prstGeom prst="rect">
            <a:avLst/>
          </a:prstGeom>
        </p:spPr>
      </p:pic>
    </p:spTree>
    <p:extLst>
      <p:ext uri="{BB962C8B-B14F-4D97-AF65-F5344CB8AC3E}">
        <p14:creationId xmlns:p14="http://schemas.microsoft.com/office/powerpoint/2010/main" val="14633531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6" y="2695575"/>
            <a:ext cx="10953053" cy="376237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Accurate pronunciation is essential for effective English reading and comprehensions, but phoneme-level errors can disrupt understanding. </a:t>
            </a: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Machine learning enables accurate detection of speech errors by analyzing audio and identifying wrong phonemes.</a:t>
            </a:r>
          </a:p>
          <a:p>
            <a:pPr marL="342900" marR="0" lvl="0" indent="-342900" algn="l" defTabSz="914400" rtl="0" eaLnBrk="1" fontAlgn="auto" latinLnBrk="0" hangingPunct="1">
              <a:lnSpc>
                <a:spcPct val="170000"/>
              </a:lnSpc>
              <a:spcBef>
                <a:spcPct val="20000"/>
              </a:spcBef>
              <a:spcAft>
                <a:spcPts val="0"/>
              </a:spcAft>
              <a:buClrTx/>
              <a:buSzTx/>
              <a:buFont typeface="+mj-lt"/>
              <a:buAutoNum type="arabicPeriod"/>
              <a:tabLst/>
              <a:defRPr/>
            </a:pP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Providing similar-sounding word suggestions helps users practice and improve their pronunciation effectively.</a:t>
            </a:r>
          </a:p>
        </p:txBody>
      </p:sp>
      <p:sp>
        <p:nvSpPr>
          <p:cNvPr id="6" name="Rectangle 5">
            <a:extLst>
              <a:ext uri="{FF2B5EF4-FFF2-40B4-BE49-F238E27FC236}">
                <a16:creationId xmlns:a16="http://schemas.microsoft.com/office/drawing/2014/main" id="{89A9F3D0-B432-3F78-ED65-2740104096B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669204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2" y="2698012"/>
            <a:ext cx="10492567"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a machine learning-based web application effectively detect phoneme-level speech errors and provide targeted feedback, including similar-sounding word suggestions, to improve pronunciation and enhance English language learning?</a:t>
            </a:r>
          </a:p>
          <a:p>
            <a:pPr marR="0" lvl="0" algn="l" defTabSz="914400" rtl="0" eaLnBrk="1" fontAlgn="auto" latinLnBrk="0" hangingPunct="1">
              <a:lnSpc>
                <a:spcPct val="100000"/>
              </a:lnSpc>
              <a:spcBef>
                <a:spcPct val="20000"/>
              </a:spcBef>
              <a:spcAft>
                <a:spcPts val="0"/>
              </a:spcAft>
              <a:buClrTx/>
              <a:buSzTx/>
              <a:tabLst/>
              <a:defRPr/>
            </a:pPr>
            <a:endPar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13FC5D13-D512-6B75-93D5-A8D7DBB7A42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62184839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9" y="328855"/>
            <a:ext cx="10972800" cy="1574317"/>
          </a:xfrm>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250952"/>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To develop a machine learning-based web application for accurate detection of phoneme-level speech errors and provide corrective feedback, including similar-sounding word suggestions, to enhance pronunciation and English language learning.</a:t>
            </a: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59" y="3819526"/>
            <a:ext cx="11226165" cy="2286000"/>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To collect comprehensive dataset of audio files with corresponding phoneme sequences for training and evaluation.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To design and train a machine learning model capable of accurately detecting phoneme-level errors in spoken words.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To implement a feedback system that identifies mispronounced phonemes and suggests similar-sounding words for practice.</a:t>
            </a:r>
          </a:p>
        </p:txBody>
      </p:sp>
      <p:sp>
        <p:nvSpPr>
          <p:cNvPr id="4" name="Rectangle 3">
            <a:extLst>
              <a:ext uri="{FF2B5EF4-FFF2-40B4-BE49-F238E27FC236}">
                <a16:creationId xmlns:a16="http://schemas.microsoft.com/office/drawing/2014/main" id="{40CCBD4D-EC44-D8FF-8427-25CF06486C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719477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System</a:t>
            </a:r>
            <a:br>
              <a:rPr lang="en-US"/>
            </a:br>
            <a:r>
              <a:rPr lang="en-US"/>
              <a:t>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95AB3-D922-CA25-F52E-E2281FB830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descr="A diagram of a software system&#10;&#10;Description automatically generated">
            <a:extLst>
              <a:ext uri="{FF2B5EF4-FFF2-40B4-BE49-F238E27FC236}">
                <a16:creationId xmlns:a16="http://schemas.microsoft.com/office/drawing/2014/main" id="{478D8617-F94E-9B10-B6D9-E194B459D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438" y="544749"/>
            <a:ext cx="8251867" cy="5768502"/>
          </a:xfrm>
          <a:prstGeom prst="rect">
            <a:avLst/>
          </a:prstGeom>
        </p:spPr>
      </p:pic>
    </p:spTree>
    <p:extLst>
      <p:ext uri="{BB962C8B-B14F-4D97-AF65-F5344CB8AC3E}">
        <p14:creationId xmlns:p14="http://schemas.microsoft.com/office/powerpoint/2010/main" val="230144656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842730" y="2469303"/>
            <a:ext cx="10911120" cy="316949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FastAPI</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mongoDB</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1800" kern="100">
                <a:effectLst/>
                <a:latin typeface="Calibri" panose="020F0502020204030204" pitchFamily="34" charset="0"/>
                <a:ea typeface="Aptos" panose="02110004020202020204"/>
                <a:cs typeface="Times New Roman" panose="02020603050405020304" pitchFamily="18" charset="0"/>
              </a:rPr>
              <a:t>.</a:t>
            </a:r>
            <a:endParaRPr lang="en-US" sz="1800" kern="100">
              <a:effectLst/>
              <a:latin typeface="Aptos" panose="02110004020202020204"/>
              <a:ea typeface="Aptos" panose="02110004020202020204"/>
              <a:cs typeface="Times New Roman" panose="02020603050405020304" pitchFamily="18" charset="0"/>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Deep Learning Frameworks - TensorFlow</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Audio Processing – MFCCs</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RNN-Based Techniques - LSTM</a:t>
            </a: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8CFA18-D0D7-F981-AEFE-0FFEFE80869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1612431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Software</a:t>
            </a:r>
            <a:br>
              <a:rPr lang="en-US"/>
            </a:br>
            <a:r>
              <a:rPr lang="en-US"/>
              <a:t>Specification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32446"/>
            <a:ext cx="11035203" cy="2876137"/>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Import and manage datasets containing audio files and associated metadata. </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Extract relevant features such as MFCCs, for model training. </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Implement RNN-based models like LSTMs to recognize phonemes from input audio sequences. </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Identify pronunciation errors at the phoneme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detailed feedback, including the correct pronunciation, provide similar sounding words.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8FFB3C-8E65-0FC5-5EA0-4D68518C9C3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77589063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Web Frameworks: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Database: mongo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ML: </a:t>
            </a:r>
            <a:r>
              <a:rPr lang="en-US" sz="2200">
                <a:solidFill>
                  <a:schemeClr val="bg1">
                    <a:lumMod val="75000"/>
                    <a:lumOff val="25000"/>
                  </a:schemeClr>
                </a:solidFill>
                <a:latin typeface="Cambria"/>
              </a:rPr>
              <a:t>TensorFlow</a:t>
            </a:r>
            <a:r>
              <a:rPr kumimoji="0" lang="en-US" sz="2200" i="0" u="none" strike="noStrike" kern="1200" cap="none" spc="0" normalizeH="0" baseline="0" noProof="0">
                <a:solidFill>
                  <a:sysClr val="windowText" lastClr="000000"/>
                </a:solidFill>
                <a:effectLst/>
                <a:uLnTx/>
                <a:uFillTx/>
                <a:latin typeface="Cambria"/>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Google-</a:t>
            </a:r>
            <a:r>
              <a:rPr lang="en-US" sz="2200" err="1">
                <a:solidFill>
                  <a:sysClr val="windowText" lastClr="000000"/>
                </a:solidFill>
                <a:latin typeface="Cambria"/>
              </a:rPr>
              <a:t>colab</a:t>
            </a: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Web frameworks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ML related tools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Database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System Design &amp; Deployment </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6CF4C987-63C2-793F-A947-291ED0828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1582805-F3E6-0C50-6CC4-DF93D1B6B4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F2DDB1D-6A45-3964-C3A9-0453D8882C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10B8093-E83D-3C73-EA17-FE96CA5B147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479499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b="1"/>
              <a:t>AI-Powered Gamified English Vocabulary Improvement Module</a:t>
            </a:r>
            <a:br>
              <a:rPr lang="en-US" sz="5400" b="1"/>
            </a:br>
            <a:endParaRPr lang="en-US" sz="5400"/>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IT21173790</a:t>
            </a:r>
            <a:r>
              <a:rPr lang="en-US" sz="1800">
                <a:solidFill>
                  <a:schemeClr val="tx1"/>
                </a:solidFill>
              </a:rPr>
              <a:t>   | Sooriyaarachchi M.D.A |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268602" y="4191506"/>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IT21173790 – Sooriyaarachchi M.D.A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374193" y="3988043"/>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D8B263-E593-DFC5-4C97-C0DD8D13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635" y="517476"/>
            <a:ext cx="1994825" cy="2513348"/>
          </a:xfrm>
          <a:prstGeom prst="rect">
            <a:avLst/>
          </a:prstGeom>
        </p:spPr>
      </p:pic>
    </p:spTree>
    <p:extLst>
      <p:ext uri="{BB962C8B-B14F-4D97-AF65-F5344CB8AC3E}">
        <p14:creationId xmlns:p14="http://schemas.microsoft.com/office/powerpoint/2010/main" val="72438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9E9F5-0170-8B38-884C-EAC0CE584E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9AB7C-9353-8A22-E7CC-C4CDB9396024}"/>
              </a:ext>
            </a:extLst>
          </p:cNvPr>
          <p:cNvSpPr>
            <a:spLocks noGrp="1"/>
          </p:cNvSpPr>
          <p:nvPr>
            <p:ph type="title"/>
          </p:nvPr>
        </p:nvSpPr>
        <p:spPr>
          <a:xfrm>
            <a:off x="594360" y="198408"/>
            <a:ext cx="10972800" cy="1611342"/>
          </a:xfrm>
        </p:spPr>
        <p:txBody>
          <a:bodyPr/>
          <a:lstStyle/>
          <a:p>
            <a:r>
              <a:rPr lang="en-US"/>
              <a:t>Progress up to now</a:t>
            </a:r>
          </a:p>
        </p:txBody>
      </p:sp>
      <p:sp>
        <p:nvSpPr>
          <p:cNvPr id="6" name="Subtitle 2">
            <a:extLst>
              <a:ext uri="{FF2B5EF4-FFF2-40B4-BE49-F238E27FC236}">
                <a16:creationId xmlns:a16="http://schemas.microsoft.com/office/drawing/2014/main" id="{5987F0E1-D22C-47D6-050C-8C954B1B3CB0}"/>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The phoneme-sequenced model training is currently in progress.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Some components of the UI for the web application have been developed.</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91AF94C5-8F79-D2BF-3D90-B1E6F5516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A8CF8561-0880-152D-5F3B-DAAEB867845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F2F3354B-FCFB-AB35-1830-57679C249D2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5E6AD50-4C9B-7E18-9373-4254D752DE6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610583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3A854-54CA-D072-55F7-E1E2264F4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C917A-902B-3AA1-6C0C-A0E44597712C}"/>
              </a:ext>
            </a:extLst>
          </p:cNvPr>
          <p:cNvSpPr>
            <a:spLocks noGrp="1"/>
          </p:cNvSpPr>
          <p:nvPr>
            <p:ph type="title"/>
          </p:nvPr>
        </p:nvSpPr>
        <p:spPr>
          <a:xfrm>
            <a:off x="594360" y="198408"/>
            <a:ext cx="10972800" cy="1611342"/>
          </a:xfrm>
        </p:spPr>
        <p:txBody>
          <a:bodyPr/>
          <a:lstStyle/>
          <a:p>
            <a:r>
              <a:rPr lang="en-US"/>
              <a:t>What is to be done</a:t>
            </a:r>
          </a:p>
        </p:txBody>
      </p:sp>
      <p:sp>
        <p:nvSpPr>
          <p:cNvPr id="6" name="Subtitle 2">
            <a:extLst>
              <a:ext uri="{FF2B5EF4-FFF2-40B4-BE49-F238E27FC236}">
                <a16:creationId xmlns:a16="http://schemas.microsoft.com/office/drawing/2014/main" id="{8E479158-7F1B-8139-2E0B-738C9539D666}"/>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Continue training the model for enhanced accuracy. [ Expand and improve the dataset. Integrate accurate pre-trained models for phoneme error detection.]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Develop a system to suggest similar-sounding words for identified errors.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Complete integration of the model and features with the web application's UI.</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64F87416-02F0-7131-4A2A-396301359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12EC218C-79AD-861A-06CA-B78E0903D9F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5897B916-2E20-32C9-1C3A-EDFB132BDC1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24B76FA-E4BC-DBFE-53F9-62A66525AE8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37D4D5B-64CD-B0B2-5D74-AEDBA7024D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Tree>
    <p:extLst>
      <p:ext uri="{BB962C8B-B14F-4D97-AF65-F5344CB8AC3E}">
        <p14:creationId xmlns:p14="http://schemas.microsoft.com/office/powerpoint/2010/main" val="25556361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420C-5A05-67AF-1ACB-078D3CA9B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72BF1-6957-2259-F4AC-2F67B380ADA2}"/>
              </a:ext>
            </a:extLst>
          </p:cNvPr>
          <p:cNvSpPr>
            <a:spLocks noGrp="1"/>
          </p:cNvSpPr>
          <p:nvPr>
            <p:ph type="title"/>
          </p:nvPr>
        </p:nvSpPr>
        <p:spPr>
          <a:xfrm>
            <a:off x="594360" y="198408"/>
            <a:ext cx="10972800" cy="1611342"/>
          </a:xfrm>
        </p:spPr>
        <p:txBody>
          <a:bodyPr/>
          <a:lstStyle/>
          <a:p>
            <a:r>
              <a:rPr lang="en-US"/>
              <a:t>Dataset Organization</a:t>
            </a:r>
          </a:p>
        </p:txBody>
      </p:sp>
      <p:sp>
        <p:nvSpPr>
          <p:cNvPr id="6" name="Subtitle 2">
            <a:extLst>
              <a:ext uri="{FF2B5EF4-FFF2-40B4-BE49-F238E27FC236}">
                <a16:creationId xmlns:a16="http://schemas.microsoft.com/office/drawing/2014/main" id="{B41C9AB8-E016-90F2-3980-38D30F1C123D}"/>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solidFill>
                  <a:sysClr val="windowText" lastClr="000000"/>
                </a:solidFill>
                <a:effectLst/>
                <a:uLnTx/>
                <a:uFillTx/>
                <a:latin typeface="Cambria"/>
                <a:ea typeface="+mn-ea"/>
                <a:cs typeface="+mn-cs"/>
              </a:rPr>
              <a:t>Audio Recordings</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solidFill>
                  <a:sysClr val="windowText" lastClr="000000"/>
                </a:solidFill>
                <a:effectLst/>
                <a:uLnTx/>
                <a:uFillTx/>
                <a:latin typeface="Cambria"/>
                <a:ea typeface="+mn-ea"/>
                <a:cs typeface="+mn-cs"/>
              </a:rPr>
              <a:t>Metadata</a:t>
            </a:r>
          </a:p>
        </p:txBody>
      </p:sp>
      <p:pic>
        <p:nvPicPr>
          <p:cNvPr id="5" name="Content Placeholder 10">
            <a:extLst>
              <a:ext uri="{FF2B5EF4-FFF2-40B4-BE49-F238E27FC236}">
                <a16:creationId xmlns:a16="http://schemas.microsoft.com/office/drawing/2014/main" id="{D44042A5-AC9C-F6E1-80E7-2FFCB2955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7369B3E-3B29-38FC-BDC4-B6BE39C34E8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4642666A-AF37-0D5F-E74B-5BE39BDF7FC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4B6351-7892-C674-C51E-2621FCAB4EC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A5577E8-9785-3B64-BFEC-DB0BEC630C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pic>
        <p:nvPicPr>
          <p:cNvPr id="9" name="Picture 8" descr="A screenshot of a computer&#10;&#10;Description automatically generated">
            <a:extLst>
              <a:ext uri="{FF2B5EF4-FFF2-40B4-BE49-F238E27FC236}">
                <a16:creationId xmlns:a16="http://schemas.microsoft.com/office/drawing/2014/main" id="{F0430A47-46EC-08E9-DF1B-4E0908530498}"/>
              </a:ext>
            </a:extLst>
          </p:cNvPr>
          <p:cNvPicPr>
            <a:picLocks noChangeAspect="1"/>
          </p:cNvPicPr>
          <p:nvPr/>
        </p:nvPicPr>
        <p:blipFill>
          <a:blip r:embed="rId4"/>
          <a:srcRect l="6369" t="18679" r="19122" b="7512"/>
          <a:stretch/>
        </p:blipFill>
        <p:spPr>
          <a:xfrm>
            <a:off x="7290816" y="2290214"/>
            <a:ext cx="3019286" cy="3958185"/>
          </a:xfrm>
          <a:prstGeom prst="rect">
            <a:avLst/>
          </a:prstGeom>
        </p:spPr>
      </p:pic>
    </p:spTree>
    <p:extLst>
      <p:ext uri="{BB962C8B-B14F-4D97-AF65-F5344CB8AC3E}">
        <p14:creationId xmlns:p14="http://schemas.microsoft.com/office/powerpoint/2010/main" val="226001688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DCFAB6-A360-30A9-F83B-F30A824F05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757759-C7A2-BD77-0CA4-3471BA9F39AE}"/>
              </a:ext>
            </a:extLst>
          </p:cNvPr>
          <p:cNvSpPr>
            <a:spLocks noGrp="1"/>
          </p:cNvSpPr>
          <p:nvPr>
            <p:ph type="title"/>
          </p:nvPr>
        </p:nvSpPr>
        <p:spPr>
          <a:xfrm>
            <a:off x="594360" y="198408"/>
            <a:ext cx="10972800" cy="1611342"/>
          </a:xfrm>
        </p:spPr>
        <p:txBody>
          <a:bodyPr/>
          <a:lstStyle/>
          <a:p>
            <a:r>
              <a:rPr lang="en-US"/>
              <a:t>Preprocessing Audio Files</a:t>
            </a:r>
          </a:p>
        </p:txBody>
      </p:sp>
      <p:sp>
        <p:nvSpPr>
          <p:cNvPr id="6" name="Subtitle 2">
            <a:extLst>
              <a:ext uri="{FF2B5EF4-FFF2-40B4-BE49-F238E27FC236}">
                <a16:creationId xmlns:a16="http://schemas.microsoft.com/office/drawing/2014/main" id="{0263CB07-512A-49FF-F03A-006612FCFA81}"/>
              </a:ext>
            </a:extLst>
          </p:cNvPr>
          <p:cNvSpPr txBox="1">
            <a:spLocks/>
          </p:cNvSpPr>
          <p:nvPr/>
        </p:nvSpPr>
        <p:spPr>
          <a:xfrm>
            <a:off x="594360" y="2259826"/>
            <a:ext cx="10597896"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Converts raw audio signals into numerical representations (MFCCs) for machine learning.</a:t>
            </a:r>
          </a:p>
          <a:p>
            <a:pPr marL="342900" indent="-342900" algn="l">
              <a:spcBef>
                <a:spcPts val="0"/>
              </a:spcBef>
              <a:buFont typeface="Arial" panose="020B0604020202020204" pitchFamily="34" charset="0"/>
              <a:buChar char="•"/>
              <a:defRPr/>
            </a:pPr>
            <a:r>
              <a:rPr kumimoji="0" lang="en-US" sz="2400" b="0" i="0" u="none" strike="noStrike" kern="1200" cap="none" spc="0" normalizeH="0" baseline="0" noProof="0">
                <a:solidFill>
                  <a:sysClr val="windowText" lastClr="000000"/>
                </a:solidFill>
                <a:effectLst/>
                <a:uLnTx/>
                <a:uFillTx/>
                <a:latin typeface="Cambria"/>
                <a:ea typeface="+mn-ea"/>
                <a:cs typeface="+mn-cs"/>
              </a:rPr>
              <a:t>Data Normalization: Standardizes audio to ensure consistent amplitude levels.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Dataset Augmentation: Adds MFCC features to the metadata for model training.</a:t>
            </a:r>
          </a:p>
        </p:txBody>
      </p:sp>
      <p:pic>
        <p:nvPicPr>
          <p:cNvPr id="5" name="Content Placeholder 10">
            <a:extLst>
              <a:ext uri="{FF2B5EF4-FFF2-40B4-BE49-F238E27FC236}">
                <a16:creationId xmlns:a16="http://schemas.microsoft.com/office/drawing/2014/main" id="{84E0D685-DE44-29F5-7003-19EFAB7B4B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32D3AF2-FB50-A41F-17C5-FC6CE25F20B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EDCF51C6-37D6-6CF2-50B9-6E70EAE788C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D64F6AF-14D9-0F02-17AA-51FDB4A4BB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9854671E-ED9A-6A36-FD6B-F9B3BFFA7E2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pic>
        <p:nvPicPr>
          <p:cNvPr id="10" name="Picture 9">
            <a:extLst>
              <a:ext uri="{FF2B5EF4-FFF2-40B4-BE49-F238E27FC236}">
                <a16:creationId xmlns:a16="http://schemas.microsoft.com/office/drawing/2014/main" id="{FE7A3044-544D-1E24-1A1E-CE7642E5B371}"/>
              </a:ext>
            </a:extLst>
          </p:cNvPr>
          <p:cNvPicPr>
            <a:picLocks noChangeAspect="1"/>
          </p:cNvPicPr>
          <p:nvPr/>
        </p:nvPicPr>
        <p:blipFill>
          <a:blip r:embed="rId4"/>
          <a:stretch>
            <a:fillRect/>
          </a:stretch>
        </p:blipFill>
        <p:spPr>
          <a:xfrm>
            <a:off x="4650065" y="4700833"/>
            <a:ext cx="5956975" cy="1151236"/>
          </a:xfrm>
          <a:prstGeom prst="rect">
            <a:avLst/>
          </a:prstGeom>
        </p:spPr>
      </p:pic>
    </p:spTree>
    <p:extLst>
      <p:ext uri="{BB962C8B-B14F-4D97-AF65-F5344CB8AC3E}">
        <p14:creationId xmlns:p14="http://schemas.microsoft.com/office/powerpoint/2010/main" val="42104366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066B-7588-4AA0-428E-8BCD9C07F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F925C-0BD8-CE07-F561-33CB788A920A}"/>
              </a:ext>
            </a:extLst>
          </p:cNvPr>
          <p:cNvSpPr>
            <a:spLocks noGrp="1"/>
          </p:cNvSpPr>
          <p:nvPr>
            <p:ph type="title"/>
          </p:nvPr>
        </p:nvSpPr>
        <p:spPr>
          <a:xfrm>
            <a:off x="609600" y="200260"/>
            <a:ext cx="10972800" cy="1611342"/>
          </a:xfrm>
        </p:spPr>
        <p:txBody>
          <a:bodyPr/>
          <a:lstStyle/>
          <a:p>
            <a:r>
              <a:rPr lang="en-US"/>
              <a:t>Design the Model</a:t>
            </a:r>
          </a:p>
        </p:txBody>
      </p:sp>
      <p:sp>
        <p:nvSpPr>
          <p:cNvPr id="6" name="Subtitle 2">
            <a:extLst>
              <a:ext uri="{FF2B5EF4-FFF2-40B4-BE49-F238E27FC236}">
                <a16:creationId xmlns:a16="http://schemas.microsoft.com/office/drawing/2014/main" id="{5C8771DF-BF5F-EBDE-DF60-F8CC2468A70C}"/>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Prepare the data for the RNN model. </a:t>
            </a:r>
          </a:p>
          <a:p>
            <a:pPr marL="342900" indent="-342900" algn="l">
              <a:spcBef>
                <a:spcPts val="0"/>
              </a:spcBef>
              <a:buFont typeface="Arial" panose="020B0604020202020204" pitchFamily="34" charset="0"/>
              <a:buChar char="•"/>
              <a:defRPr/>
            </a:pPr>
            <a:r>
              <a:rPr kumimoji="0" lang="en-US" sz="2400" b="0" i="0" u="none" strike="noStrike" kern="1200" cap="none" spc="0" normalizeH="0" baseline="0" noProof="0">
                <a:solidFill>
                  <a:sysClr val="windowText" lastClr="000000"/>
                </a:solidFill>
                <a:effectLst/>
                <a:uLnTx/>
                <a:uFillTx/>
                <a:latin typeface="Cambria"/>
                <a:ea typeface="+mn-ea"/>
                <a:cs typeface="+mn-cs"/>
              </a:rPr>
              <a:t>Design the model architecture using an RNN (RNN architecture with LSTM).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 the model on preprocessed audio features (MFCCs) and phoneme mappings.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Evaluate the model's performance.</a:t>
            </a:r>
          </a:p>
        </p:txBody>
      </p:sp>
      <p:pic>
        <p:nvPicPr>
          <p:cNvPr id="5" name="Content Placeholder 10">
            <a:extLst>
              <a:ext uri="{FF2B5EF4-FFF2-40B4-BE49-F238E27FC236}">
                <a16:creationId xmlns:a16="http://schemas.microsoft.com/office/drawing/2014/main" id="{13DB1D5F-57D7-EB4E-98BD-D4D8EFF6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6A49C41-5371-DCDB-050A-F9ABE5A3B1A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B5A96598-71C1-49D4-65AC-91AE4245B6C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70F9B30-EC3F-3587-0747-9085C4495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76E16F1-5F43-AC96-F6FD-6C156E09D6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FAB1123D-51EB-7C62-3B7B-AF1DC78A235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37026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82F60-9556-2467-AC6D-6914E15101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5218632-881F-8483-1620-211A7965027E}"/>
              </a:ext>
            </a:extLst>
          </p:cNvPr>
          <p:cNvSpPr>
            <a:spLocks noGrp="1"/>
          </p:cNvSpPr>
          <p:nvPr>
            <p:ph type="title"/>
          </p:nvPr>
        </p:nvSpPr>
        <p:spPr>
          <a:xfrm>
            <a:off x="609600" y="200260"/>
            <a:ext cx="10972800" cy="1611342"/>
          </a:xfrm>
        </p:spPr>
        <p:txBody>
          <a:bodyPr/>
          <a:lstStyle/>
          <a:p>
            <a:r>
              <a:rPr lang="en-US"/>
              <a:t>Model Optimizations approaches</a:t>
            </a:r>
          </a:p>
        </p:txBody>
      </p:sp>
      <p:sp>
        <p:nvSpPr>
          <p:cNvPr id="6" name="Subtitle 2">
            <a:extLst>
              <a:ext uri="{FF2B5EF4-FFF2-40B4-BE49-F238E27FC236}">
                <a16:creationId xmlns:a16="http://schemas.microsoft.com/office/drawing/2014/main" id="{61296C31-4594-FDDA-01E0-959636FE56EE}"/>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1. Data Augmentation</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	Enhance the training dataset by artificially increasing its diversity using 	transformations like adding noise, pitch shifting, and time stretching.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400" b="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2. Hyperparameter Tuning</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	Optimize the model’s hyperparameters (e.g., LSTM units, dense units, 	learning rate) to find the best configuration for performance.</a:t>
            </a:r>
          </a:p>
        </p:txBody>
      </p:sp>
      <p:pic>
        <p:nvPicPr>
          <p:cNvPr id="5" name="Content Placeholder 10">
            <a:extLst>
              <a:ext uri="{FF2B5EF4-FFF2-40B4-BE49-F238E27FC236}">
                <a16:creationId xmlns:a16="http://schemas.microsoft.com/office/drawing/2014/main" id="{AF26ED08-7654-C3A0-974C-4322B1637A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8511F1E-C2B0-43F2-1768-C42BF3A39DA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9058BFB-A902-E829-8B41-B1A015EA231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6C0E3F9-2EFE-3A58-6239-629418C6273D}"/>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EC6EC90C-9B5E-525A-6819-930F79B6141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72BB4ED6-5074-F39D-FF39-3682B2C4D03C}"/>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23789298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22663-22B4-ECCB-9F82-C7564CB177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C87AF1-5EF9-6430-8710-245775B2E8C0}"/>
              </a:ext>
            </a:extLst>
          </p:cNvPr>
          <p:cNvSpPr>
            <a:spLocks noGrp="1"/>
          </p:cNvSpPr>
          <p:nvPr>
            <p:ph type="title"/>
          </p:nvPr>
        </p:nvSpPr>
        <p:spPr>
          <a:xfrm>
            <a:off x="609600" y="200260"/>
            <a:ext cx="10972800" cy="1611342"/>
          </a:xfrm>
        </p:spPr>
        <p:txBody>
          <a:bodyPr/>
          <a:lstStyle/>
          <a:p>
            <a:r>
              <a:rPr lang="en-US"/>
              <a:t>Model Optimizations approaches</a:t>
            </a:r>
          </a:p>
        </p:txBody>
      </p:sp>
      <p:sp>
        <p:nvSpPr>
          <p:cNvPr id="6" name="Subtitle 2">
            <a:extLst>
              <a:ext uri="{FF2B5EF4-FFF2-40B4-BE49-F238E27FC236}">
                <a16:creationId xmlns:a16="http://schemas.microsoft.com/office/drawing/2014/main" id="{9ED4F9B0-F8C5-E071-5CA4-61D705D4A1C9}"/>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3. Dropout Layers</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	That use for Prevent overfitting during training</a:t>
            </a:r>
          </a:p>
          <a:p>
            <a:pPr marR="0" lvl="0" algn="l" defTabSz="914400" rtl="0" eaLnBrk="1" fontAlgn="auto" latinLnBrk="0" hangingPunct="1">
              <a:lnSpc>
                <a:spcPct val="100000"/>
              </a:lnSpc>
              <a:spcBef>
                <a:spcPts val="0"/>
              </a:spcBef>
              <a:spcAft>
                <a:spcPts val="0"/>
              </a:spcAft>
              <a:buClrTx/>
              <a:buSzTx/>
              <a:tabLst/>
              <a:defRPr/>
            </a:pPr>
            <a:endParaRPr kumimoji="0" lang="en-US" sz="2400" b="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4. Regularization and Learning Rate Scheduler</a:t>
            </a:r>
          </a:p>
          <a:p>
            <a:pPr marR="0" lvl="0" algn="l" defTabSz="914400" rtl="0" eaLnBrk="1" fontAlgn="auto" latinLnBrk="0" hangingPunct="1">
              <a:lnSpc>
                <a:spcPct val="100000"/>
              </a:lnSpc>
              <a:spcBef>
                <a:spcPts val="0"/>
              </a:spcBef>
              <a:spcAft>
                <a:spcPts val="0"/>
              </a:spcAft>
              <a:buClrTx/>
              <a:buSzTx/>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	Address overfitting and improve learning efficiency over time.</a:t>
            </a:r>
          </a:p>
        </p:txBody>
      </p:sp>
      <p:pic>
        <p:nvPicPr>
          <p:cNvPr id="5" name="Content Placeholder 10">
            <a:extLst>
              <a:ext uri="{FF2B5EF4-FFF2-40B4-BE49-F238E27FC236}">
                <a16:creationId xmlns:a16="http://schemas.microsoft.com/office/drawing/2014/main" id="{C6BFDD2E-25BB-C043-92D2-E2109BA627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3F56605F-CFA2-D735-229C-28F6F841860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CC61D3F-54EF-4BE6-A237-C1877801064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91AD81A-29C0-D8BD-ECF1-CF80C0523E5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592F3EA9-307E-F089-57C0-A6EDBAAACB7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2B9B5FB-853E-262B-2A08-1CC44F27A08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42324544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A5D21E-2513-4D31-BBD9-E8904AE4CC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65BF06-46FA-D3C3-00B0-2A637C2E150F}"/>
              </a:ext>
            </a:extLst>
          </p:cNvPr>
          <p:cNvSpPr>
            <a:spLocks noGrp="1"/>
          </p:cNvSpPr>
          <p:nvPr>
            <p:ph type="title"/>
          </p:nvPr>
        </p:nvSpPr>
        <p:spPr>
          <a:xfrm>
            <a:off x="609600" y="200260"/>
            <a:ext cx="10972800" cy="1611342"/>
          </a:xfrm>
        </p:spPr>
        <p:txBody>
          <a:bodyPr/>
          <a:lstStyle/>
          <a:p>
            <a:r>
              <a:rPr lang="en-US"/>
              <a:t>Train Model</a:t>
            </a:r>
          </a:p>
        </p:txBody>
      </p:sp>
      <p:pic>
        <p:nvPicPr>
          <p:cNvPr id="5" name="Content Placeholder 10">
            <a:extLst>
              <a:ext uri="{FF2B5EF4-FFF2-40B4-BE49-F238E27FC236}">
                <a16:creationId xmlns:a16="http://schemas.microsoft.com/office/drawing/2014/main" id="{66E59B17-50F4-D47F-BF8D-AF84106FE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DC0A5FA4-8229-B6BD-6B5C-407E80B6462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223AA3EA-9B03-136B-3B7C-598252A22532}"/>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5F9E46A-E074-3832-6F50-AC5C3A24291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1D2AB1E5-FBC6-1CB0-753E-9FF7781BF7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0FC608EA-3711-3B21-0955-6A0B5B278EBA}"/>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shot of a computer program&#10;&#10;Description automatically generated">
            <a:extLst>
              <a:ext uri="{FF2B5EF4-FFF2-40B4-BE49-F238E27FC236}">
                <a16:creationId xmlns:a16="http://schemas.microsoft.com/office/drawing/2014/main" id="{17D7E3E2-3463-ABC2-928F-DC56810FB94C}"/>
              </a:ext>
            </a:extLst>
          </p:cNvPr>
          <p:cNvPicPr>
            <a:picLocks noChangeAspect="1"/>
          </p:cNvPicPr>
          <p:nvPr/>
        </p:nvPicPr>
        <p:blipFill>
          <a:blip r:embed="rId4"/>
          <a:stretch>
            <a:fillRect/>
          </a:stretch>
        </p:blipFill>
        <p:spPr>
          <a:xfrm>
            <a:off x="3124200" y="2240253"/>
            <a:ext cx="5943600" cy="3579495"/>
          </a:xfrm>
          <a:prstGeom prst="rect">
            <a:avLst/>
          </a:prstGeom>
        </p:spPr>
      </p:pic>
    </p:spTree>
    <p:extLst>
      <p:ext uri="{BB962C8B-B14F-4D97-AF65-F5344CB8AC3E}">
        <p14:creationId xmlns:p14="http://schemas.microsoft.com/office/powerpoint/2010/main" val="17723794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F97B2-52C7-F34E-80F0-B24DA81BC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B7DD0-AE23-29AE-8061-9A3A6E2FA096}"/>
              </a:ext>
            </a:extLst>
          </p:cNvPr>
          <p:cNvSpPr>
            <a:spLocks noGrp="1"/>
          </p:cNvSpPr>
          <p:nvPr>
            <p:ph type="title"/>
          </p:nvPr>
        </p:nvSpPr>
        <p:spPr>
          <a:xfrm>
            <a:off x="609600" y="200260"/>
            <a:ext cx="10972800" cy="1611342"/>
          </a:xfrm>
        </p:spPr>
        <p:txBody>
          <a:bodyPr/>
          <a:lstStyle/>
          <a:p>
            <a:r>
              <a:rPr lang="en-US"/>
              <a:t>Train Model</a:t>
            </a:r>
          </a:p>
        </p:txBody>
      </p:sp>
      <p:pic>
        <p:nvPicPr>
          <p:cNvPr id="5" name="Content Placeholder 10">
            <a:extLst>
              <a:ext uri="{FF2B5EF4-FFF2-40B4-BE49-F238E27FC236}">
                <a16:creationId xmlns:a16="http://schemas.microsoft.com/office/drawing/2014/main" id="{6DCDA3AD-F6F6-3E0C-ABC6-E961DD74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15389A69-BF52-84BB-B886-229CDEADCE4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B96E787-8BED-42E8-020E-79CE186979F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F72D10-E46D-5E45-C062-161A03EFCDC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CECBB586-CBA6-0624-12EA-8C14AA5043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C0E4B67E-7783-FD96-2515-11610F4065E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DFE37148-FB60-216C-BEFE-7E39EEB27E39}"/>
              </a:ext>
            </a:extLst>
          </p:cNvPr>
          <p:cNvPicPr>
            <a:picLocks noChangeAspect="1"/>
          </p:cNvPicPr>
          <p:nvPr/>
        </p:nvPicPr>
        <p:blipFill>
          <a:blip r:embed="rId4"/>
          <a:stretch>
            <a:fillRect/>
          </a:stretch>
        </p:blipFill>
        <p:spPr>
          <a:xfrm>
            <a:off x="609600" y="2792793"/>
            <a:ext cx="9955873" cy="921131"/>
          </a:xfrm>
          <a:prstGeom prst="rect">
            <a:avLst/>
          </a:prstGeom>
        </p:spPr>
      </p:pic>
    </p:spTree>
    <p:extLst>
      <p:ext uri="{BB962C8B-B14F-4D97-AF65-F5344CB8AC3E}">
        <p14:creationId xmlns:p14="http://schemas.microsoft.com/office/powerpoint/2010/main" val="400602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EDC3D6-257F-FAAC-5AD6-99291EA02E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CD3825-0F9C-B1D3-DDC5-F2C7434D2893}"/>
              </a:ext>
            </a:extLst>
          </p:cNvPr>
          <p:cNvSpPr>
            <a:spLocks noGrp="1"/>
          </p:cNvSpPr>
          <p:nvPr>
            <p:ph type="title"/>
          </p:nvPr>
        </p:nvSpPr>
        <p:spPr>
          <a:xfrm>
            <a:off x="609600" y="200260"/>
            <a:ext cx="10972800" cy="1611342"/>
          </a:xfrm>
        </p:spPr>
        <p:txBody>
          <a:bodyPr/>
          <a:lstStyle/>
          <a:p>
            <a:r>
              <a:rPr lang="en-US"/>
              <a:t>Predict On New Audio File</a:t>
            </a:r>
          </a:p>
        </p:txBody>
      </p:sp>
      <p:pic>
        <p:nvPicPr>
          <p:cNvPr id="5" name="Content Placeholder 10">
            <a:extLst>
              <a:ext uri="{FF2B5EF4-FFF2-40B4-BE49-F238E27FC236}">
                <a16:creationId xmlns:a16="http://schemas.microsoft.com/office/drawing/2014/main" id="{93FC2EDA-0499-677F-2B7E-EE1C5813C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7502919-57E8-3751-0516-C44A6B5859C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099407C-4A11-DDE9-C62A-5F0D728070D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FAFB02-48B1-6D13-A21A-EF169C2BD90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6E5DAA92-12B1-1272-5432-95C88A135B6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F7F7B26D-8703-99C3-5858-E557881E3FDF}"/>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a:extLst>
              <a:ext uri="{FF2B5EF4-FFF2-40B4-BE49-F238E27FC236}">
                <a16:creationId xmlns:a16="http://schemas.microsoft.com/office/drawing/2014/main" id="{71D87F72-97E7-DA84-9C51-7A60EDF0250C}"/>
              </a:ext>
            </a:extLst>
          </p:cNvPr>
          <p:cNvPicPr>
            <a:picLocks noChangeAspect="1"/>
          </p:cNvPicPr>
          <p:nvPr/>
        </p:nvPicPr>
        <p:blipFill>
          <a:blip r:embed="rId4"/>
          <a:stretch>
            <a:fillRect/>
          </a:stretch>
        </p:blipFill>
        <p:spPr>
          <a:xfrm>
            <a:off x="2392681" y="2435861"/>
            <a:ext cx="5446790" cy="1611342"/>
          </a:xfrm>
          <a:prstGeom prst="rect">
            <a:avLst/>
          </a:prstGeom>
        </p:spPr>
      </p:pic>
      <p:pic>
        <p:nvPicPr>
          <p:cNvPr id="11" name="Picture 10" descr="A screen shot of a computer program&#10;&#10;Description automatically generated">
            <a:extLst>
              <a:ext uri="{FF2B5EF4-FFF2-40B4-BE49-F238E27FC236}">
                <a16:creationId xmlns:a16="http://schemas.microsoft.com/office/drawing/2014/main" id="{E44D7A86-4AFA-8820-7B89-EB8430742D02}"/>
              </a:ext>
            </a:extLst>
          </p:cNvPr>
          <p:cNvPicPr>
            <a:picLocks noChangeAspect="1"/>
          </p:cNvPicPr>
          <p:nvPr/>
        </p:nvPicPr>
        <p:blipFill>
          <a:blip r:embed="rId5"/>
          <a:stretch>
            <a:fillRect/>
          </a:stretch>
        </p:blipFill>
        <p:spPr>
          <a:xfrm>
            <a:off x="2392680" y="4422140"/>
            <a:ext cx="5349240" cy="1780794"/>
          </a:xfrm>
          <a:prstGeom prst="rect">
            <a:avLst/>
          </a:prstGeom>
        </p:spPr>
      </p:pic>
    </p:spTree>
    <p:extLst>
      <p:ext uri="{BB962C8B-B14F-4D97-AF65-F5344CB8AC3E}">
        <p14:creationId xmlns:p14="http://schemas.microsoft.com/office/powerpoint/2010/main" val="1883662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2" name="Oval 1">
            <a:extLst>
              <a:ext uri="{FF2B5EF4-FFF2-40B4-BE49-F238E27FC236}">
                <a16:creationId xmlns:a16="http://schemas.microsoft.com/office/drawing/2014/main" id="{8C2F56CF-4407-D40B-6B1B-6B75602DD794}"/>
              </a:ext>
            </a:extLst>
          </p:cNvPr>
          <p:cNvSpPr/>
          <p:nvPr/>
        </p:nvSpPr>
        <p:spPr>
          <a:xfrm>
            <a:off x="427819" y="2509090"/>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2F457E5F-96F9-2274-5C07-C550DDDB040E}"/>
              </a:ext>
            </a:extLst>
          </p:cNvPr>
          <p:cNvSpPr/>
          <p:nvPr/>
        </p:nvSpPr>
        <p:spPr>
          <a:xfrm>
            <a:off x="6150665" y="4803992"/>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Oval 6">
            <a:extLst>
              <a:ext uri="{FF2B5EF4-FFF2-40B4-BE49-F238E27FC236}">
                <a16:creationId xmlns:a16="http://schemas.microsoft.com/office/drawing/2014/main" id="{2B313EA8-4AAF-C660-4F64-F5A6871F40A2}"/>
              </a:ext>
            </a:extLst>
          </p:cNvPr>
          <p:cNvSpPr/>
          <p:nvPr/>
        </p:nvSpPr>
        <p:spPr>
          <a:xfrm>
            <a:off x="479784" y="4791366"/>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5FE8AE0C-9EBF-7B45-4666-CDC67C18CA64}"/>
              </a:ext>
            </a:extLst>
          </p:cNvPr>
          <p:cNvSpPr/>
          <p:nvPr/>
        </p:nvSpPr>
        <p:spPr>
          <a:xfrm>
            <a:off x="6027675" y="2498089"/>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0" name="Picture 9">
            <a:extLst>
              <a:ext uri="{FF2B5EF4-FFF2-40B4-BE49-F238E27FC236}">
                <a16:creationId xmlns:a16="http://schemas.microsoft.com/office/drawing/2014/main" id="{0E74F061-F8BC-24EA-7952-5A5D88C8F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075" y="2614851"/>
            <a:ext cx="1156578" cy="1156578"/>
          </a:xfrm>
          <a:prstGeom prst="rect">
            <a:avLst/>
          </a:prstGeom>
        </p:spPr>
      </p:pic>
      <p:pic>
        <p:nvPicPr>
          <p:cNvPr id="15" name="Picture 14">
            <a:extLst>
              <a:ext uri="{FF2B5EF4-FFF2-40B4-BE49-F238E27FC236}">
                <a16:creationId xmlns:a16="http://schemas.microsoft.com/office/drawing/2014/main" id="{8FE185E7-E66F-0EFD-029F-0F62EC036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2619" y="2697128"/>
            <a:ext cx="875933" cy="875933"/>
          </a:xfrm>
          <a:prstGeom prst="rect">
            <a:avLst/>
          </a:prstGeom>
        </p:spPr>
      </p:pic>
      <p:pic>
        <p:nvPicPr>
          <p:cNvPr id="16" name="Picture 15">
            <a:extLst>
              <a:ext uri="{FF2B5EF4-FFF2-40B4-BE49-F238E27FC236}">
                <a16:creationId xmlns:a16="http://schemas.microsoft.com/office/drawing/2014/main" id="{3CC23DB4-75B9-170F-6074-2F6440F90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2558" y="5075885"/>
            <a:ext cx="914095" cy="914095"/>
          </a:xfrm>
          <a:prstGeom prst="rect">
            <a:avLst/>
          </a:prstGeom>
        </p:spPr>
      </p:pic>
      <p:pic>
        <p:nvPicPr>
          <p:cNvPr id="17" name="Picture 16">
            <a:extLst>
              <a:ext uri="{FF2B5EF4-FFF2-40B4-BE49-F238E27FC236}">
                <a16:creationId xmlns:a16="http://schemas.microsoft.com/office/drawing/2014/main" id="{226E26E1-1154-F37F-2963-4A1115D99B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921" y="5075885"/>
            <a:ext cx="838200" cy="838200"/>
          </a:xfrm>
          <a:prstGeom prst="rect">
            <a:avLst/>
          </a:prstGeom>
        </p:spPr>
      </p:pic>
      <p:sp>
        <p:nvSpPr>
          <p:cNvPr id="18" name="TextBox 17">
            <a:extLst>
              <a:ext uri="{FF2B5EF4-FFF2-40B4-BE49-F238E27FC236}">
                <a16:creationId xmlns:a16="http://schemas.microsoft.com/office/drawing/2014/main" id="{B66E01CA-C756-B4FE-BD54-05C8CB2354BD}"/>
              </a:ext>
            </a:extLst>
          </p:cNvPr>
          <p:cNvSpPr txBox="1"/>
          <p:nvPr/>
        </p:nvSpPr>
        <p:spPr>
          <a:xfrm>
            <a:off x="1937666" y="2611297"/>
            <a:ext cx="3962400" cy="1200329"/>
          </a:xfrm>
          <a:prstGeom prst="rect">
            <a:avLst/>
          </a:prstGeom>
          <a:noFill/>
        </p:spPr>
        <p:txBody>
          <a:bodyPr wrap="square" rtlCol="0">
            <a:spAutoFit/>
          </a:bodyPr>
          <a:lstStyle/>
          <a:p>
            <a:r>
              <a:rPr lang="en-US">
                <a:solidFill>
                  <a:schemeClr val="bg1"/>
                </a:solidFill>
              </a:rPr>
              <a:t>Vocabulary is essential for effective communication and comprehension, especially in learning a second language like English.</a:t>
            </a:r>
          </a:p>
        </p:txBody>
      </p:sp>
      <p:sp>
        <p:nvSpPr>
          <p:cNvPr id="23" name="TextBox 22">
            <a:extLst>
              <a:ext uri="{FF2B5EF4-FFF2-40B4-BE49-F238E27FC236}">
                <a16:creationId xmlns:a16="http://schemas.microsoft.com/office/drawing/2014/main" id="{5C670CCC-907C-8D68-A80E-CA3C6DFC1336}"/>
              </a:ext>
            </a:extLst>
          </p:cNvPr>
          <p:cNvSpPr txBox="1"/>
          <p:nvPr/>
        </p:nvSpPr>
        <p:spPr>
          <a:xfrm>
            <a:off x="7485557" y="2509090"/>
            <a:ext cx="4800600" cy="1477328"/>
          </a:xfrm>
          <a:prstGeom prst="rect">
            <a:avLst/>
          </a:prstGeom>
          <a:noFill/>
        </p:spPr>
        <p:txBody>
          <a:bodyPr wrap="square" rtlCol="0">
            <a:spAutoFit/>
          </a:bodyPr>
          <a:lstStyle/>
          <a:p>
            <a:r>
              <a:rPr lang="en-US">
                <a:solidFill>
                  <a:schemeClr val="bg1"/>
                </a:solidFill>
              </a:rPr>
              <a:t>Many educational tools rely on static vocabulary lists and traditional methods,</a:t>
            </a:r>
          </a:p>
          <a:p>
            <a:r>
              <a:rPr lang="en-US">
                <a:solidFill>
                  <a:schemeClr val="bg1"/>
                </a:solidFill>
              </a:rPr>
              <a:t> such as memorization and repetitive</a:t>
            </a:r>
          </a:p>
          <a:p>
            <a:r>
              <a:rPr lang="en-US">
                <a:solidFill>
                  <a:schemeClr val="bg1"/>
                </a:solidFill>
              </a:rPr>
              <a:t> exercises, which may not engage students effectively.</a:t>
            </a:r>
          </a:p>
        </p:txBody>
      </p:sp>
      <p:sp>
        <p:nvSpPr>
          <p:cNvPr id="24" name="TextBox 23">
            <a:extLst>
              <a:ext uri="{FF2B5EF4-FFF2-40B4-BE49-F238E27FC236}">
                <a16:creationId xmlns:a16="http://schemas.microsoft.com/office/drawing/2014/main" id="{4340FEBC-DC73-0AA6-41B3-F70C48297549}"/>
              </a:ext>
            </a:extLst>
          </p:cNvPr>
          <p:cNvSpPr txBox="1"/>
          <p:nvPr/>
        </p:nvSpPr>
        <p:spPr>
          <a:xfrm>
            <a:off x="1978229" y="4775252"/>
            <a:ext cx="3962399" cy="1477328"/>
          </a:xfrm>
          <a:prstGeom prst="rect">
            <a:avLst/>
          </a:prstGeom>
          <a:noFill/>
        </p:spPr>
        <p:txBody>
          <a:bodyPr wrap="square" rtlCol="0">
            <a:spAutoFit/>
          </a:bodyPr>
          <a:lstStyle/>
          <a:p>
            <a:r>
              <a:rPr lang="en-US">
                <a:solidFill>
                  <a:schemeClr val="bg1"/>
                </a:solidFill>
              </a:rPr>
              <a:t>The module uses AI to create personalized exercises as a games based on students' vocabulary lists, catering to their specific learning levels and interests.</a:t>
            </a:r>
          </a:p>
        </p:txBody>
      </p:sp>
      <p:sp>
        <p:nvSpPr>
          <p:cNvPr id="25" name="TextBox 24">
            <a:extLst>
              <a:ext uri="{FF2B5EF4-FFF2-40B4-BE49-F238E27FC236}">
                <a16:creationId xmlns:a16="http://schemas.microsoft.com/office/drawing/2014/main" id="{494BAECB-F03F-69F7-CA5A-EC8DAABC20B1}"/>
              </a:ext>
            </a:extLst>
          </p:cNvPr>
          <p:cNvSpPr txBox="1"/>
          <p:nvPr/>
        </p:nvSpPr>
        <p:spPr>
          <a:xfrm>
            <a:off x="7608546" y="4727018"/>
            <a:ext cx="4191000" cy="1477328"/>
          </a:xfrm>
          <a:prstGeom prst="rect">
            <a:avLst/>
          </a:prstGeom>
          <a:noFill/>
        </p:spPr>
        <p:txBody>
          <a:bodyPr wrap="square" rtlCol="0">
            <a:spAutoFit/>
          </a:bodyPr>
          <a:lstStyle/>
          <a:p>
            <a:r>
              <a:rPr lang="en-US">
                <a:solidFill>
                  <a:schemeClr val="bg1"/>
                </a:solidFill>
              </a:rPr>
              <a:t>By providing dynamic and interactive content, the system offers a tailored and engaging learning experience, making vocabulary learning more enjoyable and effective.</a:t>
            </a:r>
          </a:p>
        </p:txBody>
      </p:sp>
    </p:spTree>
    <p:extLst>
      <p:ext uri="{BB962C8B-B14F-4D97-AF65-F5344CB8AC3E}">
        <p14:creationId xmlns:p14="http://schemas.microsoft.com/office/powerpoint/2010/main" val="2837494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4A508-3A02-6366-9E8E-B823B43B4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9F0EF-2AA4-89A2-AB98-457F21E01305}"/>
              </a:ext>
            </a:extLst>
          </p:cNvPr>
          <p:cNvSpPr>
            <a:spLocks noGrp="1"/>
          </p:cNvSpPr>
          <p:nvPr>
            <p:ph type="title"/>
          </p:nvPr>
        </p:nvSpPr>
        <p:spPr>
          <a:xfrm>
            <a:off x="609600" y="200260"/>
            <a:ext cx="10972800" cy="1611342"/>
          </a:xfrm>
        </p:spPr>
        <p:txBody>
          <a:bodyPr/>
          <a:lstStyle/>
          <a:p>
            <a:r>
              <a:rPr lang="en-US"/>
              <a:t>Compare With Expected Word</a:t>
            </a:r>
          </a:p>
        </p:txBody>
      </p:sp>
      <p:pic>
        <p:nvPicPr>
          <p:cNvPr id="5" name="Content Placeholder 10">
            <a:extLst>
              <a:ext uri="{FF2B5EF4-FFF2-40B4-BE49-F238E27FC236}">
                <a16:creationId xmlns:a16="http://schemas.microsoft.com/office/drawing/2014/main" id="{472E1934-6AA7-9294-2704-65C66A23D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0B85221C-CB7B-392B-D9A2-A721774638A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812DD00-D814-9D02-753A-4DC1D6FC308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F368C7B-5A90-AFB7-7C4A-715AC3CA1120}"/>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219F1D3A-3762-3561-C9D7-DF485DCFB5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094E87A5-AA38-70E4-5FF5-20B94CC5C87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6" name="Picture 5" descr="A screen shot of a computer program&#10;&#10;Description automatically generated">
            <a:extLst>
              <a:ext uri="{FF2B5EF4-FFF2-40B4-BE49-F238E27FC236}">
                <a16:creationId xmlns:a16="http://schemas.microsoft.com/office/drawing/2014/main" id="{7525310B-E8B9-F3DA-5522-8D7E964DB900}"/>
              </a:ext>
            </a:extLst>
          </p:cNvPr>
          <p:cNvPicPr>
            <a:picLocks noChangeAspect="1"/>
          </p:cNvPicPr>
          <p:nvPr/>
        </p:nvPicPr>
        <p:blipFill>
          <a:blip r:embed="rId4"/>
          <a:stretch>
            <a:fillRect/>
          </a:stretch>
        </p:blipFill>
        <p:spPr>
          <a:xfrm>
            <a:off x="1563624" y="2630222"/>
            <a:ext cx="7046534" cy="2612337"/>
          </a:xfrm>
          <a:prstGeom prst="rect">
            <a:avLst/>
          </a:prstGeom>
        </p:spPr>
      </p:pic>
    </p:spTree>
    <p:extLst>
      <p:ext uri="{BB962C8B-B14F-4D97-AF65-F5344CB8AC3E}">
        <p14:creationId xmlns:p14="http://schemas.microsoft.com/office/powerpoint/2010/main" val="747411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207F40-0A45-6654-1DF0-C035116813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0EB7EA-A9C5-FBEA-4000-9399E8CD93ED}"/>
              </a:ext>
            </a:extLst>
          </p:cNvPr>
          <p:cNvSpPr>
            <a:spLocks noGrp="1"/>
          </p:cNvSpPr>
          <p:nvPr>
            <p:ph type="title"/>
          </p:nvPr>
        </p:nvSpPr>
        <p:spPr>
          <a:xfrm>
            <a:off x="609600" y="200260"/>
            <a:ext cx="10972800" cy="1611342"/>
          </a:xfrm>
        </p:spPr>
        <p:txBody>
          <a:bodyPr/>
          <a:lstStyle/>
          <a:p>
            <a:r>
              <a:rPr lang="en-US"/>
              <a:t>User Interface</a:t>
            </a:r>
          </a:p>
        </p:txBody>
      </p:sp>
      <p:pic>
        <p:nvPicPr>
          <p:cNvPr id="5" name="Content Placeholder 10">
            <a:extLst>
              <a:ext uri="{FF2B5EF4-FFF2-40B4-BE49-F238E27FC236}">
                <a16:creationId xmlns:a16="http://schemas.microsoft.com/office/drawing/2014/main" id="{4FF14EDA-72CE-148E-C55E-152C6A16EF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6411CFA1-5DA8-0AA4-196A-D543569BA85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91A69E3C-FF49-29BE-7A0F-2D98A7D9642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C15D527-4C2A-AE09-D4DF-7D4CB285CF5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3A19FDF9-4C18-B0A2-1920-BBD39EB81E9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1E41BA61-437E-B97E-65AA-2EB619AA7E5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1" name="Picture 10">
            <a:extLst>
              <a:ext uri="{FF2B5EF4-FFF2-40B4-BE49-F238E27FC236}">
                <a16:creationId xmlns:a16="http://schemas.microsoft.com/office/drawing/2014/main" id="{4386717D-7282-7234-8194-EB4CB6169D3A}"/>
              </a:ext>
            </a:extLst>
          </p:cNvPr>
          <p:cNvPicPr>
            <a:picLocks noChangeAspect="1"/>
          </p:cNvPicPr>
          <p:nvPr/>
        </p:nvPicPr>
        <p:blipFill>
          <a:blip r:embed="rId4"/>
          <a:stretch>
            <a:fillRect/>
          </a:stretch>
        </p:blipFill>
        <p:spPr>
          <a:xfrm>
            <a:off x="3126841" y="2766869"/>
            <a:ext cx="4468775" cy="2971234"/>
          </a:xfrm>
          <a:prstGeom prst="rect">
            <a:avLst/>
          </a:prstGeom>
        </p:spPr>
      </p:pic>
    </p:spTree>
    <p:extLst>
      <p:ext uri="{BB962C8B-B14F-4D97-AF65-F5344CB8AC3E}">
        <p14:creationId xmlns:p14="http://schemas.microsoft.com/office/powerpoint/2010/main" val="41554218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Commercialization</a:t>
            </a:r>
          </a:p>
        </p:txBody>
      </p:sp>
      <p:sp>
        <p:nvSpPr>
          <p:cNvPr id="4" name="Content Placeholder 3">
            <a:extLst>
              <a:ext uri="{FF2B5EF4-FFF2-40B4-BE49-F238E27FC236}">
                <a16:creationId xmlns:a16="http://schemas.microsoft.com/office/drawing/2014/main" id="{82D10268-7314-EF6E-E220-1BC739E8B271}"/>
              </a:ext>
            </a:extLst>
          </p:cNvPr>
          <p:cNvSpPr>
            <a:spLocks noGrp="1"/>
          </p:cNvSpPr>
          <p:nvPr>
            <p:ph sz="quarter" idx="16"/>
          </p:nvPr>
        </p:nvSpPr>
        <p:spPr>
          <a:xfrm>
            <a:off x="662198" y="2416597"/>
            <a:ext cx="10034377" cy="3597470"/>
          </a:xfrm>
        </p:spPr>
        <p:txBody>
          <a:bodyPr>
            <a:normAutofit fontScale="92500" lnSpcReduction="20000"/>
          </a:bodyPr>
          <a:lstStyle/>
          <a:p>
            <a:pPr marL="342900" indent="-342900">
              <a:buFont typeface="Arial" panose="020B0604020202020204" pitchFamily="34" charset="0"/>
              <a:buChar char="•"/>
            </a:pPr>
            <a:r>
              <a:rPr lang="en-US" b="1"/>
              <a:t>Target Audience: </a:t>
            </a:r>
            <a:r>
              <a:rPr lang="en-US"/>
              <a:t>High school students, English language learners, Educators</a:t>
            </a:r>
          </a:p>
          <a:p>
            <a:pPr marL="342900" indent="-342900">
              <a:buFont typeface="Arial" panose="020B0604020202020204" pitchFamily="34" charset="0"/>
              <a:buChar char="•"/>
            </a:pPr>
            <a:endParaRPr lang="en-US" sz="100" b="1"/>
          </a:p>
          <a:p>
            <a:pPr marL="342900" indent="-342900">
              <a:buFont typeface="Arial" panose="020B0604020202020204" pitchFamily="34" charset="0"/>
              <a:buChar char="•"/>
            </a:pPr>
            <a:r>
              <a:rPr lang="en-US" b="1"/>
              <a:t>Business Model:</a:t>
            </a:r>
            <a:r>
              <a:rPr lang="en-US"/>
              <a:t> Software as a Service</a:t>
            </a:r>
          </a:p>
          <a:p>
            <a:pPr marL="1348740" lvl="4" indent="-342900"/>
            <a:r>
              <a:rPr lang="en-US"/>
              <a:t>Free tier: Ad Supported ( Advertisements from education institutions)</a:t>
            </a:r>
          </a:p>
          <a:p>
            <a:pPr marL="1348740" lvl="4" indent="-342900"/>
            <a:r>
              <a:rPr lang="en-US"/>
              <a:t>Premium version: Subscription based </a:t>
            </a:r>
          </a:p>
          <a:p>
            <a:pPr marL="342900" indent="-342900">
              <a:buFont typeface="Arial" panose="020B0604020202020204" pitchFamily="34" charset="0"/>
              <a:buChar char="•"/>
            </a:pPr>
            <a:endParaRPr lang="en-US" sz="100"/>
          </a:p>
          <a:p>
            <a:pPr marL="342900" indent="-342900">
              <a:buFont typeface="Arial" panose="020B0604020202020204" pitchFamily="34" charset="0"/>
              <a:buChar char="•"/>
            </a:pPr>
            <a:r>
              <a:rPr lang="en-US" b="1"/>
              <a:t>Marketing:</a:t>
            </a:r>
          </a:p>
          <a:p>
            <a:pPr marL="626364" lvl="1" indent="-342900"/>
            <a:r>
              <a:rPr lang="en-US"/>
              <a:t>Establish partnerships with educational institutions to pilot and scale the product</a:t>
            </a:r>
          </a:p>
          <a:p>
            <a:pPr marL="626364" lvl="1" indent="-342900"/>
            <a:r>
              <a:rPr lang="en-US"/>
              <a:t>Explore collaborations with government agencies and non-profit organizations focused on literacy and education</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82</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82</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82</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968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a:t>
            </a:r>
            <a:br>
              <a:rPr lang="en-US"/>
            </a:br>
            <a:r>
              <a:rPr lang="en-US"/>
              <a:t>Budget</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83</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3/18/2025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83</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83</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04351E6-CAF6-96EC-969B-621191824C53}"/>
              </a:ext>
            </a:extLst>
          </p:cNvPr>
          <p:cNvGraphicFramePr>
            <a:graphicFrameLocks noGrp="1"/>
          </p:cNvGraphicFramePr>
          <p:nvPr>
            <p:extLst>
              <p:ext uri="{D42A27DB-BD31-4B8C-83A1-F6EECF244321}">
                <p14:modId xmlns:p14="http://schemas.microsoft.com/office/powerpoint/2010/main" val="590509118"/>
              </p:ext>
            </p:extLst>
          </p:nvPr>
        </p:nvGraphicFramePr>
        <p:xfrm>
          <a:off x="1023937" y="2433223"/>
          <a:ext cx="10144125" cy="3486150"/>
        </p:xfrm>
        <a:graphic>
          <a:graphicData uri="http://schemas.openxmlformats.org/drawingml/2006/table">
            <a:tbl>
              <a:tblPr firstRow="1" bandRow="1">
                <a:tableStyleId>{7DF18680-E054-41AD-8BC1-D1AEF772440D}</a:tableStyleId>
              </a:tblPr>
              <a:tblGrid>
                <a:gridCol w="3381375">
                  <a:extLst>
                    <a:ext uri="{9D8B030D-6E8A-4147-A177-3AD203B41FA5}">
                      <a16:colId xmlns:a16="http://schemas.microsoft.com/office/drawing/2014/main" val="2914425817"/>
                    </a:ext>
                  </a:extLst>
                </a:gridCol>
                <a:gridCol w="3381375">
                  <a:extLst>
                    <a:ext uri="{9D8B030D-6E8A-4147-A177-3AD203B41FA5}">
                      <a16:colId xmlns:a16="http://schemas.microsoft.com/office/drawing/2014/main" val="1477142623"/>
                    </a:ext>
                  </a:extLst>
                </a:gridCol>
                <a:gridCol w="3381375">
                  <a:extLst>
                    <a:ext uri="{9D8B030D-6E8A-4147-A177-3AD203B41FA5}">
                      <a16:colId xmlns:a16="http://schemas.microsoft.com/office/drawing/2014/main" val="2821326083"/>
                    </a:ext>
                  </a:extLst>
                </a:gridCol>
              </a:tblGrid>
              <a:tr h="581025">
                <a:tc>
                  <a:txBody>
                    <a:bodyPr/>
                    <a:lstStyle/>
                    <a:p>
                      <a:pPr algn="ctr" fontAlgn="base"/>
                      <a:r>
                        <a:rPr lang="en-US" sz="1800">
                          <a:effectLst/>
                        </a:rPr>
                        <a:t>Resource​​</a:t>
                      </a:r>
                      <a:endParaRPr lang="en-US" b="1">
                        <a:solidFill>
                          <a:srgbClr val="FFFFFF"/>
                        </a:solidFill>
                        <a:effectLst/>
                      </a:endParaRPr>
                    </a:p>
                  </a:txBody>
                  <a:tcPr anchor="ctr"/>
                </a:tc>
                <a:tc>
                  <a:txBody>
                    <a:bodyPr/>
                    <a:lstStyle/>
                    <a:p>
                      <a:pPr algn="ctr" fontAlgn="base"/>
                      <a:r>
                        <a:rPr lang="en-US" sz="1800">
                          <a:effectLst/>
                        </a:rPr>
                        <a:t>Cost Per Month​</a:t>
                      </a:r>
                      <a:endParaRPr lang="en-US" b="1">
                        <a:solidFill>
                          <a:srgbClr val="FFFFFF"/>
                        </a:solidFill>
                        <a:effectLst/>
                      </a:endParaRPr>
                    </a:p>
                  </a:txBody>
                  <a:tcPr anchor="ctr"/>
                </a:tc>
                <a:tc>
                  <a:txBody>
                    <a:bodyPr/>
                    <a:lstStyle/>
                    <a:p>
                      <a:pPr algn="ctr" fontAlgn="base"/>
                      <a:r>
                        <a:rPr lang="en-US" sz="1800">
                          <a:effectLst/>
                        </a:rPr>
                        <a:t>Cost (LKR)​</a:t>
                      </a:r>
                      <a:endParaRPr lang="en-US" b="1">
                        <a:solidFill>
                          <a:srgbClr val="FFFFFF"/>
                        </a:solidFill>
                        <a:effectLst/>
                      </a:endParaRPr>
                    </a:p>
                  </a:txBody>
                  <a:tcPr anchor="ctr"/>
                </a:tc>
                <a:extLst>
                  <a:ext uri="{0D108BD9-81ED-4DB2-BD59-A6C34878D82A}">
                    <a16:rowId xmlns:a16="http://schemas.microsoft.com/office/drawing/2014/main" val="381178040"/>
                  </a:ext>
                </a:extLst>
              </a:tr>
              <a:tr h="581025">
                <a:tc>
                  <a:txBody>
                    <a:bodyPr/>
                    <a:lstStyle/>
                    <a:p>
                      <a:pPr algn="ctr" fontAlgn="base"/>
                      <a:r>
                        <a:rPr lang="en-US" sz="1800" b="1">
                          <a:effectLst/>
                        </a:rPr>
                        <a:t>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738343986"/>
                  </a:ext>
                </a:extLst>
              </a:tr>
              <a:tr h="581025">
                <a:tc>
                  <a:txBody>
                    <a:bodyPr/>
                    <a:lstStyle/>
                    <a:p>
                      <a:pPr algn="ctr" fontAlgn="base"/>
                      <a:r>
                        <a:rPr lang="en-US" sz="1800">
                          <a:effectLst/>
                        </a:rPr>
                        <a:t>Deployment cost​</a:t>
                      </a:r>
                      <a:endParaRPr lang="en-US" sz="1800">
                        <a:effectLst/>
                        <a:latin typeface="Tenorite"/>
                      </a:endParaRPr>
                    </a:p>
                  </a:txBody>
                  <a:tcPr anchor="ctr"/>
                </a:tc>
                <a:tc>
                  <a:txBody>
                    <a:bodyPr/>
                    <a:lstStyle/>
                    <a:p>
                      <a:pPr algn="ctr" fontAlgn="base"/>
                      <a:r>
                        <a:rPr lang="en-US" sz="1800">
                          <a:effectLst/>
                        </a:rPr>
                        <a:t>$28​</a:t>
                      </a:r>
                      <a:endParaRPr lang="en-US" sz="1800">
                        <a:effectLst/>
                        <a:latin typeface="Tenorite"/>
                      </a:endParaRPr>
                    </a:p>
                  </a:txBody>
                  <a:tcPr anchor="ctr"/>
                </a:tc>
                <a:tc>
                  <a:txBody>
                    <a:bodyPr/>
                    <a:lstStyle/>
                    <a:p>
                      <a:pPr algn="ctr" fontAlgn="base"/>
                      <a:r>
                        <a:rPr lang="en-US" sz="1800">
                          <a:effectLst/>
                        </a:rPr>
                        <a:t>LKR 15000.00</a:t>
                      </a:r>
                      <a:endParaRPr lang="en-US" sz="1800">
                        <a:effectLst/>
                        <a:latin typeface="Tenorite"/>
                      </a:endParaRPr>
                    </a:p>
                  </a:txBody>
                  <a:tcPr anchor="ctr"/>
                </a:tc>
                <a:extLst>
                  <a:ext uri="{0D108BD9-81ED-4DB2-BD59-A6C34878D82A}">
                    <a16:rowId xmlns:a16="http://schemas.microsoft.com/office/drawing/2014/main" val="3601052030"/>
                  </a:ext>
                </a:extLst>
              </a:tr>
              <a:tr h="581025">
                <a:tc>
                  <a:txBody>
                    <a:bodyPr/>
                    <a:lstStyle/>
                    <a:p>
                      <a:pPr algn="ctr" fontAlgn="base"/>
                      <a:r>
                        <a:rPr lang="en-US" sz="1800">
                          <a:effectLst/>
                        </a:rPr>
                        <a:t>Domain​</a:t>
                      </a:r>
                      <a:endParaRPr lang="en-US" sz="1800">
                        <a:effectLst/>
                        <a:latin typeface="Tenorite"/>
                      </a:endParaRPr>
                    </a:p>
                  </a:txBody>
                  <a:tcPr anchor="ctr"/>
                </a:tc>
                <a:tc>
                  <a:txBody>
                    <a:bodyPr/>
                    <a:lstStyle/>
                    <a:p>
                      <a:pPr algn="ctr" fontAlgn="base"/>
                      <a:r>
                        <a:rPr lang="en-US" sz="1800">
                          <a:effectLst/>
                        </a:rPr>
                        <a:t>$15​</a:t>
                      </a:r>
                      <a:endParaRPr lang="en-US" sz="1800">
                        <a:effectLst/>
                        <a:latin typeface="Tenorite"/>
                      </a:endParaRPr>
                    </a:p>
                  </a:txBody>
                  <a:tcPr anchor="ctr"/>
                </a:tc>
                <a:tc>
                  <a:txBody>
                    <a:bodyPr/>
                    <a:lstStyle/>
                    <a:p>
                      <a:pPr algn="ctr" fontAlgn="base"/>
                      <a:r>
                        <a:rPr lang="en-US" sz="1800">
                          <a:effectLst/>
                        </a:rPr>
                        <a:t>LKR 5000.00</a:t>
                      </a:r>
                      <a:endParaRPr lang="en-US" sz="1800">
                        <a:effectLst/>
                        <a:latin typeface="Tenorite"/>
                      </a:endParaRPr>
                    </a:p>
                  </a:txBody>
                  <a:tcPr anchor="ctr"/>
                </a:tc>
                <a:extLst>
                  <a:ext uri="{0D108BD9-81ED-4DB2-BD59-A6C34878D82A}">
                    <a16:rowId xmlns:a16="http://schemas.microsoft.com/office/drawing/2014/main" val="2175330116"/>
                  </a:ext>
                </a:extLst>
              </a:tr>
              <a:tr h="581025">
                <a:tc>
                  <a:txBody>
                    <a:bodyPr/>
                    <a:lstStyle/>
                    <a:p>
                      <a:pPr algn="ctr" fontAlgn="base"/>
                      <a:r>
                        <a:rPr lang="en-US" sz="1800" b="1">
                          <a:effectLst/>
                        </a:rPr>
                        <a:t>Indirect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3614167976"/>
                  </a:ext>
                </a:extLst>
              </a:tr>
              <a:tr h="581025">
                <a:tc>
                  <a:txBody>
                    <a:bodyPr/>
                    <a:lstStyle/>
                    <a:p>
                      <a:pPr algn="ctr" fontAlgn="base"/>
                      <a:r>
                        <a:rPr lang="en-US" sz="1800">
                          <a:effectLst/>
                        </a:rPr>
                        <a:t>Wi-Fi / mobile data​</a:t>
                      </a:r>
                      <a:endParaRPr lang="en-US" sz="1800">
                        <a:effectLst/>
                        <a:latin typeface="Tenorite"/>
                      </a:endParaRPr>
                    </a:p>
                  </a:txBody>
                  <a:tcPr anchor="ctr"/>
                </a:tc>
                <a:tc>
                  <a:txBody>
                    <a:bodyPr/>
                    <a:lstStyle/>
                    <a:p>
                      <a:pPr algn="ctr" fontAlgn="base"/>
                      <a:r>
                        <a:rPr lang="en-US" sz="1800">
                          <a:effectLst/>
                        </a:rPr>
                        <a:t>$​5</a:t>
                      </a:r>
                      <a:endParaRPr lang="en-US" sz="1800">
                        <a:effectLst/>
                        <a:latin typeface="Tenorite"/>
                      </a:endParaRPr>
                    </a:p>
                  </a:txBody>
                  <a:tcPr anchor="ctr"/>
                </a:tc>
                <a:tc>
                  <a:txBody>
                    <a:bodyPr/>
                    <a:lstStyle/>
                    <a:p>
                      <a:pPr algn="ctr" fontAlgn="base"/>
                      <a:r>
                        <a:rPr lang="en-US" sz="1800">
                          <a:effectLst/>
                        </a:rPr>
                        <a:t>LKR 3000.00​</a:t>
                      </a:r>
                      <a:endParaRPr lang="en-US" sz="1800">
                        <a:effectLst/>
                        <a:latin typeface="Tenorite"/>
                      </a:endParaRPr>
                    </a:p>
                  </a:txBody>
                  <a:tcPr anchor="ctr"/>
                </a:tc>
                <a:extLst>
                  <a:ext uri="{0D108BD9-81ED-4DB2-BD59-A6C34878D82A}">
                    <a16:rowId xmlns:a16="http://schemas.microsoft.com/office/drawing/2014/main" val="3308860479"/>
                  </a:ext>
                </a:extLst>
              </a:tr>
            </a:tbl>
          </a:graphicData>
        </a:graphic>
      </p:graphicFrame>
    </p:spTree>
    <p:extLst>
      <p:ext uri="{BB962C8B-B14F-4D97-AF65-F5344CB8AC3E}">
        <p14:creationId xmlns:p14="http://schemas.microsoft.com/office/powerpoint/2010/main" val="6762528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BCDFF-8E36-EB1E-6020-2D82198012BC}"/>
              </a:ext>
            </a:extLst>
          </p:cNvPr>
          <p:cNvSpPr>
            <a:spLocks noGrp="1"/>
          </p:cNvSpPr>
          <p:nvPr>
            <p:ph type="ctrTitle"/>
          </p:nvPr>
        </p:nvSpPr>
        <p:spPr/>
        <p:txBody>
          <a:bodyPr/>
          <a:lstStyle/>
          <a:p>
            <a:r>
              <a:rPr lang="en-US"/>
              <a:t>Thank You</a:t>
            </a:r>
          </a:p>
        </p:txBody>
      </p:sp>
      <p:sp>
        <p:nvSpPr>
          <p:cNvPr id="8" name="Text Placeholder 7">
            <a:extLst>
              <a:ext uri="{FF2B5EF4-FFF2-40B4-BE49-F238E27FC236}">
                <a16:creationId xmlns:a16="http://schemas.microsoft.com/office/drawing/2014/main" id="{62272361-8E2D-A006-3206-E1CB9D9DD668}"/>
              </a:ext>
            </a:extLst>
          </p:cNvPr>
          <p:cNvSpPr>
            <a:spLocks noGrp="1"/>
          </p:cNvSpPr>
          <p:nvPr>
            <p:ph type="body" sz="quarter" idx="11"/>
          </p:nvPr>
        </p:nvSpPr>
        <p:spPr/>
        <p:txBody>
          <a:bodyPr/>
          <a:lstStyle/>
          <a:p>
            <a:r>
              <a:rPr lang="en-US"/>
              <a:t>Any questions??</a:t>
            </a:r>
          </a:p>
        </p:txBody>
      </p:sp>
      <p:sp>
        <p:nvSpPr>
          <p:cNvPr id="9" name="Slide Number Placeholder 3">
            <a:extLst>
              <a:ext uri="{FF2B5EF4-FFF2-40B4-BE49-F238E27FC236}">
                <a16:creationId xmlns:a16="http://schemas.microsoft.com/office/drawing/2014/main" id="{7230DFB5-8D04-A51F-C94D-A607EB253263}"/>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84</a:t>
            </a:fld>
            <a:endParaRPr lang="en-US"/>
          </a:p>
        </p:txBody>
      </p:sp>
      <p:sp>
        <p:nvSpPr>
          <p:cNvPr id="10" name="Date Placeholder 4">
            <a:extLst>
              <a:ext uri="{FF2B5EF4-FFF2-40B4-BE49-F238E27FC236}">
                <a16:creationId xmlns:a16="http://schemas.microsoft.com/office/drawing/2014/main" id="{6B982218-7C2A-C21E-A20F-9F2DA02D6AD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3/18/2025</a:t>
            </a:fld>
            <a:endParaRPr lang="en-US"/>
          </a:p>
        </p:txBody>
      </p:sp>
      <p:pic>
        <p:nvPicPr>
          <p:cNvPr id="11" name="Content Placeholder 10">
            <a:extLst>
              <a:ext uri="{FF2B5EF4-FFF2-40B4-BE49-F238E27FC236}">
                <a16:creationId xmlns:a16="http://schemas.microsoft.com/office/drawing/2014/main" id="{576CFA5E-2761-D7D9-F93A-B1AA2D006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A00A1B15-ED34-87E0-2B2D-632E3B735B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B3057E6E-4B9B-872E-DDA4-FA9A776BF5B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84</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37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3/18/2025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6" name="TextBox 5">
            <a:extLst>
              <a:ext uri="{FF2B5EF4-FFF2-40B4-BE49-F238E27FC236}">
                <a16:creationId xmlns:a16="http://schemas.microsoft.com/office/drawing/2014/main" id="{815980B4-9926-4326-8A63-02EC97487244}"/>
              </a:ext>
            </a:extLst>
          </p:cNvPr>
          <p:cNvSpPr txBox="1"/>
          <p:nvPr/>
        </p:nvSpPr>
        <p:spPr>
          <a:xfrm>
            <a:off x="1681224" y="2688100"/>
            <a:ext cx="6094070" cy="2785634"/>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a:solidFill>
                  <a:schemeClr val="bg1"/>
                </a:solidFill>
              </a:rPr>
              <a:t>The challenge is to create a system that dynamically generates personalized educational exercises as games, based on a student’s inputted vocabulary list, thereby enhancing the learning experience.</a:t>
            </a:r>
            <a:r>
              <a:rPr lang="en-US"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p>
            <a:pPr marL="0" marR="0">
              <a:lnSpc>
                <a:spcPct val="107000"/>
              </a:lnSpc>
              <a:spcBef>
                <a:spcPts val="0"/>
              </a:spcBef>
              <a:spcAft>
                <a:spcPts val="800"/>
              </a:spcAft>
            </a:pP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800"/>
              </a:spcAft>
              <a:buFont typeface="Arial" panose="020B0604020202020204" pitchFamily="34" charset="0"/>
              <a:buChar char="•"/>
            </a:pPr>
            <a:r>
              <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 Solving this issue will lead to a more engaging and personalized learning experience, ultimately improving vocabulary in language learning.</a:t>
            </a:r>
          </a:p>
        </p:txBody>
      </p:sp>
      <p:pic>
        <p:nvPicPr>
          <p:cNvPr id="7" name="Picture 4">
            <a:extLst>
              <a:ext uri="{FF2B5EF4-FFF2-40B4-BE49-F238E27FC236}">
                <a16:creationId xmlns:a16="http://schemas.microsoft.com/office/drawing/2014/main" id="{31F8D576-36F3-96BF-4BD8-4BEB63218767}"/>
              </a:ext>
            </a:extLst>
          </p:cNvPr>
          <p:cNvPicPr>
            <a:picLocks noChangeAspect="1"/>
          </p:cNvPicPr>
          <p:nvPr/>
        </p:nvPicPr>
        <p:blipFill>
          <a:blip r:embed="rId4"/>
          <a:srcRect l="17604" r="17604"/>
          <a:stretch>
            <a:fillRect/>
          </a:stretch>
        </p:blipFill>
        <p:spPr>
          <a:xfrm>
            <a:off x="7961068" y="3000571"/>
            <a:ext cx="3260079" cy="2274812"/>
          </a:xfrm>
          <a:prstGeom prst="rect">
            <a:avLst/>
          </a:prstGeom>
        </p:spPr>
      </p:pic>
    </p:spTree>
    <p:extLst>
      <p:ext uri="{BB962C8B-B14F-4D97-AF65-F5344CB8AC3E}">
        <p14:creationId xmlns:p14="http://schemas.microsoft.com/office/powerpoint/2010/main" val="4001938692"/>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A0FE134-9032-4C7F-BC57-C7DE3F833363}">
  <ds:schemaRefs>
    <ds:schemaRef ds:uri="2c738097-880e-45ff-9525-8325265de630"/>
    <ds:schemaRef ds:uri="814cbdd5-1c38-4e51-a3d2-4544d11fdff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4da6588c-a52b-4d0b-8663-93e0f7ef87c0"/>
    <ds:schemaRef ds:uri="db72c12f-87a4-44ab-bbc5-4cc8306b158a"/>
  </ds:schemaRefs>
</ds:datastoreItem>
</file>

<file path=customXml/itemProps2.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3.xml><?xml version="1.0" encoding="utf-8"?>
<ds:datastoreItem xmlns:ds="http://schemas.openxmlformats.org/officeDocument/2006/customXml" ds:itemID="{19BCBDBE-75B6-44B5-9B80-46A165C47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a6588c-a52b-4d0b-8663-93e0f7ef87c0"/>
    <ds:schemaRef ds:uri="db72c12f-87a4-44ab-bbc5-4cc8306b158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Theme02</Template>
  <Application>Microsoft Office PowerPoint</Application>
  <PresentationFormat>Widescreen</PresentationFormat>
  <Slides>84</Slides>
  <Notes>72</Notes>
  <HiddenSlides>0</HiddenSlides>
  <ScaleCrop>false</ScaleCrop>
  <HeadingPairs>
    <vt:vector size="4" baseType="variant">
      <vt:variant>
        <vt:lpstr>Theme</vt:lpstr>
      </vt:variant>
      <vt:variant>
        <vt:i4>1</vt:i4>
      </vt:variant>
      <vt:variant>
        <vt:lpstr>Slide Titles</vt:lpstr>
      </vt:variant>
      <vt:variant>
        <vt:i4>84</vt:i4>
      </vt:variant>
    </vt:vector>
  </HeadingPairs>
  <TitlesOfParts>
    <vt:vector size="85" baseType="lpstr">
      <vt:lpstr>Custom</vt:lpstr>
      <vt:lpstr>PowerPoint Presentation</vt:lpstr>
      <vt:lpstr>Our Team</vt:lpstr>
      <vt:lpstr>Introduction</vt:lpstr>
      <vt:lpstr>Research Problem</vt:lpstr>
      <vt:lpstr>Research Objectives</vt:lpstr>
      <vt:lpstr>Overall  System  Diagram</vt:lpstr>
      <vt:lpstr>AI-Powered Gamified English Vocabulary Improvement Module </vt:lpstr>
      <vt:lpstr>Background</vt:lpstr>
      <vt:lpstr>Research Problem?</vt:lpstr>
      <vt:lpstr>Research Gap</vt:lpstr>
      <vt:lpstr>Specific and Sub Objectives</vt:lpstr>
      <vt:lpstr>System Diagram</vt:lpstr>
      <vt:lpstr>Technologies, Techniques, Algorithms</vt:lpstr>
      <vt:lpstr>System, Personal, and Software Specification Requirements</vt:lpstr>
      <vt:lpstr>RAG Implementation Work Flow  Data Collection and Pre-processing</vt:lpstr>
      <vt:lpstr>RAG Implementation Work Flow  Embedding ​Creation</vt:lpstr>
      <vt:lpstr>RAG Implementation Work Flow  RAG system Integrate with Fast API</vt:lpstr>
      <vt:lpstr>Web Application Frontend Implementation</vt:lpstr>
      <vt:lpstr>Web Application Frontend Implementation</vt:lpstr>
      <vt:lpstr>Completion of the components and  Future Implementations</vt:lpstr>
      <vt:lpstr>References</vt:lpstr>
      <vt:lpstr>Demo</vt:lpstr>
      <vt:lpstr>Basic Comprehension Skills Enhancement  Module</vt:lpstr>
      <vt:lpstr>Background</vt:lpstr>
      <vt:lpstr>Research Problem?</vt:lpstr>
      <vt:lpstr>Research Gap</vt:lpstr>
      <vt:lpstr>Research Objectives</vt:lpstr>
      <vt:lpstr>System Design</vt:lpstr>
      <vt:lpstr>Tools &amp; Technologies </vt:lpstr>
      <vt:lpstr>Software Specification Requirements</vt:lpstr>
      <vt:lpstr>Other Requirements</vt:lpstr>
      <vt:lpstr>PowerPoint Presentation</vt:lpstr>
      <vt:lpstr>References</vt:lpstr>
      <vt:lpstr>Advanced Comprehension Skills Enhancement  Module</vt:lpstr>
      <vt:lpstr>Background</vt:lpstr>
      <vt:lpstr>Research Problem?</vt:lpstr>
      <vt:lpstr>Research Gap</vt:lpstr>
      <vt:lpstr>Research Objectives</vt:lpstr>
      <vt:lpstr>System  Diagram</vt:lpstr>
      <vt:lpstr>Tools &amp; Technologies</vt:lpstr>
      <vt:lpstr>Project Completion [60%]</vt:lpstr>
      <vt:lpstr>Prompt Engineering</vt:lpstr>
      <vt:lpstr>Prompt Optimization Techniques Used</vt:lpstr>
      <vt:lpstr>Prompt Optimization Techniques Used</vt:lpstr>
      <vt:lpstr>AI Agent vs RAG vs Agentic RAG</vt:lpstr>
      <vt:lpstr>RAG Workflow</vt:lpstr>
      <vt:lpstr>Data Collection</vt:lpstr>
      <vt:lpstr>Embedding  Creation </vt:lpstr>
      <vt:lpstr>Corrective RAG </vt:lpstr>
      <vt:lpstr>Corrective  RAG </vt:lpstr>
      <vt:lpstr>AI Agent 🤖</vt:lpstr>
      <vt:lpstr>AI Agent    High Level Diagram</vt:lpstr>
      <vt:lpstr>AI Agent - Implementation</vt:lpstr>
      <vt:lpstr>AI Agent - Demo</vt:lpstr>
      <vt:lpstr>UI Design - Figma</vt:lpstr>
      <vt:lpstr>To Be Completed [40%]</vt:lpstr>
      <vt:lpstr>Software Specification Requirements</vt:lpstr>
      <vt:lpstr>Other Requirements</vt:lpstr>
      <vt:lpstr>Github  Commits</vt:lpstr>
      <vt:lpstr>Risk Mitigation</vt:lpstr>
      <vt:lpstr>References</vt:lpstr>
      <vt:lpstr>Phoneme-Level Speech Error Detection Module</vt:lpstr>
      <vt:lpstr>Background</vt:lpstr>
      <vt:lpstr>Research Problem?</vt:lpstr>
      <vt:lpstr>Research Objectives</vt:lpstr>
      <vt:lpstr>System Design</vt:lpstr>
      <vt:lpstr>Tools &amp; Technologies </vt:lpstr>
      <vt:lpstr>Software Specification Requirements</vt:lpstr>
      <vt:lpstr>Other Requirements</vt:lpstr>
      <vt:lpstr>Progress up to now</vt:lpstr>
      <vt:lpstr>What is to be done</vt:lpstr>
      <vt:lpstr>Dataset Organization</vt:lpstr>
      <vt:lpstr>Preprocessing Audio Files</vt:lpstr>
      <vt:lpstr>Design the Model</vt:lpstr>
      <vt:lpstr>Model Optimizations approaches</vt:lpstr>
      <vt:lpstr>Model Optimizations approaches</vt:lpstr>
      <vt:lpstr>Train Model</vt:lpstr>
      <vt:lpstr>Train Model</vt:lpstr>
      <vt:lpstr>Predict On New Audio File</vt:lpstr>
      <vt:lpstr>Compare With Expected Word</vt:lpstr>
      <vt:lpstr>User Interface</vt:lpstr>
      <vt:lpstr>Supportive Information Commercialization</vt:lpstr>
      <vt:lpstr>Supportive Information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8</cp:revision>
  <dcterms:created xsi:type="dcterms:W3CDTF">2023-12-20T08:12:12Z</dcterms:created>
  <dcterms:modified xsi:type="dcterms:W3CDTF">2025-03-18T19:32:12Z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